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tags/tag27.xml" ContentType="application/vnd.openxmlformats-officedocument.presentationml.tags+xml"/>
  <Override PartName="/ppt/notesSlides/notesSlide24.xml" ContentType="application/vnd.openxmlformats-officedocument.presentationml.notesSlide+xml"/>
  <Override PartName="/ppt/tags/tag28.xml" ContentType="application/vnd.openxmlformats-officedocument.presentationml.tags+xml"/>
  <Override PartName="/ppt/notesSlides/notesSlide25.xml" ContentType="application/vnd.openxmlformats-officedocument.presentationml.notesSlide+xml"/>
  <Override PartName="/ppt/tags/tag29.xml" ContentType="application/vnd.openxmlformats-officedocument.presentationml.tags+xml"/>
  <Override PartName="/ppt/notesSlides/notesSlide26.xml" ContentType="application/vnd.openxmlformats-officedocument.presentationml.notesSlide+xml"/>
  <Override PartName="/ppt/tags/tag30.xml" ContentType="application/vnd.openxmlformats-officedocument.presentationml.tags+xml"/>
  <Override PartName="/ppt/notesSlides/notesSlide27.xml" ContentType="application/vnd.openxmlformats-officedocument.presentationml.notesSlide+xml"/>
  <Override PartName="/ppt/tags/tag31.xml" ContentType="application/vnd.openxmlformats-officedocument.presentationml.tags+xml"/>
  <Override PartName="/ppt/notesSlides/notesSlide28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9.xml" ContentType="application/vnd.openxmlformats-officedocument.presentationml.notesSlide+xml"/>
  <Override PartName="/ppt/tags/tag34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35.xml" ContentType="application/vnd.openxmlformats-officedocument.presentationml.tags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09" r:id="rId3"/>
    <p:sldId id="257" r:id="rId4"/>
    <p:sldId id="292" r:id="rId5"/>
    <p:sldId id="293" r:id="rId6"/>
    <p:sldId id="294" r:id="rId7"/>
    <p:sldId id="295" r:id="rId8"/>
    <p:sldId id="305" r:id="rId9"/>
    <p:sldId id="306" r:id="rId10"/>
    <p:sldId id="304" r:id="rId11"/>
    <p:sldId id="303" r:id="rId12"/>
    <p:sldId id="296" r:id="rId13"/>
    <p:sldId id="259" r:id="rId14"/>
    <p:sldId id="258" r:id="rId15"/>
    <p:sldId id="268" r:id="rId16"/>
    <p:sldId id="279" r:id="rId17"/>
    <p:sldId id="269" r:id="rId18"/>
    <p:sldId id="270" r:id="rId19"/>
    <p:sldId id="272" r:id="rId20"/>
    <p:sldId id="271" r:id="rId21"/>
    <p:sldId id="274" r:id="rId22"/>
    <p:sldId id="290" r:id="rId23"/>
    <p:sldId id="280" r:id="rId24"/>
    <p:sldId id="299" r:id="rId25"/>
    <p:sldId id="275" r:id="rId26"/>
    <p:sldId id="307" r:id="rId27"/>
    <p:sldId id="308" r:id="rId28"/>
    <p:sldId id="281" r:id="rId29"/>
    <p:sldId id="289" r:id="rId30"/>
    <p:sldId id="282" r:id="rId31"/>
    <p:sldId id="283" r:id="rId32"/>
    <p:sldId id="284" r:id="rId33"/>
    <p:sldId id="285" r:id="rId34"/>
    <p:sldId id="300" r:id="rId35"/>
    <p:sldId id="301" r:id="rId36"/>
    <p:sldId id="302" r:id="rId37"/>
    <p:sldId id="310" r:id="rId38"/>
    <p:sldId id="264" r:id="rId3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  <a:srgbClr val="B2B2B2"/>
    <a:srgbClr val="202020"/>
    <a:srgbClr val="323232"/>
    <a:srgbClr val="CC3300"/>
    <a:srgbClr val="CC00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4" autoAdjust="0"/>
    <p:restoredTop sz="86449"/>
  </p:normalViewPr>
  <p:slideViewPr>
    <p:cSldViewPr snapToGrid="0" showGuides="1">
      <p:cViewPr varScale="1">
        <p:scale>
          <a:sx n="120" d="100"/>
          <a:sy n="120" d="100"/>
        </p:scale>
        <p:origin x="1512" y="176"/>
      </p:cViewPr>
      <p:guideLst>
        <p:guide orient="horz" pos="215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5T13:36:34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138 9 8191,'-15'0'0,"-17"-4"1265,-7 3 1,8-2 0,10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5T13:36:34.3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24575,'-8'7'0,"2"-1"0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5T13:36:3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5T13:36:37.0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 24575,'-7'0'0,"0"0"0,0 0 0,4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7723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916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534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601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10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05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172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542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2023/12/15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2023/12/15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13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7.xml"/><Relationship Id="rId7" Type="http://schemas.openxmlformats.org/officeDocument/2006/relationships/customXml" Target="../ink/ink2.xml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6" Type="http://schemas.openxmlformats.org/officeDocument/2006/relationships/image" Target="../media/image19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1884680"/>
            <a:ext cx="121920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 err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HoraeDB</a:t>
            </a:r>
            <a:r>
              <a:rPr lang="en-US" altLang="zh-CN" sz="32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技术揭秘</a:t>
            </a:r>
            <a:endParaRPr lang="zh-CN" sz="32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3992245"/>
            <a:ext cx="12192000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演讲人：</a:t>
            </a:r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曹瑞秋</a:t>
            </a:r>
            <a:endParaRPr lang="zh-CN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62"/>
    </mc:Choice>
    <mc:Fallback xmlns="">
      <p:transition spd="slow" advTm="572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1879041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现状 </a:t>
            </a:r>
            <a:r>
              <a:rPr lang="en-US" altLang="zh-CN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&amp;</a:t>
            </a: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问题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729F11-CCEF-6FE3-E257-CCF3E5FC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046" y="2057978"/>
            <a:ext cx="7817741" cy="556614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高基数</a:t>
            </a:r>
            <a:r>
              <a:rPr lang="zh-CN" altLang="en-US" sz="2000" b="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解决方案</a:t>
            </a:r>
            <a:endParaRPr lang="en-CN" dirty="0"/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96198006-80FF-00C7-6E28-EE21CB38C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697" y="1775636"/>
            <a:ext cx="4815861" cy="3944679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E73285E-8D2C-B659-1215-07EC8C2474AC}"/>
              </a:ext>
            </a:extLst>
          </p:cNvPr>
          <p:cNvSpPr txBox="1"/>
          <p:nvPr/>
        </p:nvSpPr>
        <p:spPr>
          <a:xfrm>
            <a:off x="822314" y="2896934"/>
            <a:ext cx="4815861" cy="16700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•</a:t>
            </a:r>
            <a:r>
              <a:rPr lang="zh-CN" altLang="en-US" sz="14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列式存储（</a:t>
            </a:r>
            <a:r>
              <a:rPr lang="en-US" altLang="zh-CN" sz="14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Parquet</a:t>
            </a:r>
            <a:r>
              <a:rPr lang="zh-CN" altLang="en-US" sz="14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）</a:t>
            </a:r>
            <a:br>
              <a:rPr lang="zh-CN" altLang="en-US" sz="14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</a:br>
            <a:r>
              <a:rPr lang="en-US" altLang="zh-CN" sz="14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•</a:t>
            </a:r>
            <a:r>
              <a:rPr lang="zh-CN" altLang="en-US" sz="14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高效 </a:t>
            </a:r>
            <a:r>
              <a:rPr lang="en-US" altLang="zh-CN" sz="14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scan</a:t>
            </a:r>
            <a:r>
              <a:rPr lang="zh-CN" altLang="en-US" sz="14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+</a:t>
            </a:r>
            <a:r>
              <a:rPr lang="zh-CN" altLang="en-US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多级剪枝 </a:t>
            </a:r>
            <a:r>
              <a:rPr lang="en-US" altLang="zh-CN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+</a:t>
            </a:r>
            <a:r>
              <a:rPr lang="zh-CN" altLang="en-US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后置构建</a:t>
            </a:r>
            <a:r>
              <a:rPr lang="zh-CN" altLang="en-US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和</a:t>
            </a:r>
            <a:r>
              <a:rPr lang="zh-CN" altLang="en-US" sz="1400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可选</a:t>
            </a:r>
            <a:r>
              <a:rPr lang="zh-CN" altLang="en-US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的倒排索引</a:t>
            </a:r>
            <a:endParaRPr lang="en-US" altLang="zh-CN" sz="14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核心：摒弃时间线概念，去除对倒排索引的强依赖，针对不同 </a:t>
            </a:r>
            <a:r>
              <a:rPr lang="en-US" altLang="zh-CN" sz="1400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tag </a:t>
            </a:r>
            <a:r>
              <a:rPr lang="zh-CN" altLang="en-US" sz="1400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灵活选择索引</a:t>
            </a:r>
            <a:endParaRPr lang="en-US" altLang="zh-CN" sz="1400" dirty="0">
              <a:solidFill>
                <a:srgbClr val="FF0000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736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10"/>
    </mc:Choice>
    <mc:Fallback xmlns="">
      <p:transition spd="slow" advTm="7331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1879041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现状 </a:t>
            </a:r>
            <a:r>
              <a:rPr lang="en-US" altLang="zh-CN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&amp;</a:t>
            </a: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问题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729F11-CCEF-6FE3-E257-CCF3E5FC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046" y="2057978"/>
            <a:ext cx="7817741" cy="556614"/>
          </a:xfrm>
        </p:spPr>
        <p:txBody>
          <a:bodyPr>
            <a:normAutofit/>
          </a:bodyPr>
          <a:lstStyle/>
          <a:p>
            <a:r>
              <a:rPr lang="zh-CN" altLang="en-US" sz="2000" b="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分布式方案</a:t>
            </a:r>
            <a:endParaRPr lang="en-CN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AE73285E-8D2C-B659-1215-07EC8C2474AC}"/>
              </a:ext>
            </a:extLst>
          </p:cNvPr>
          <p:cNvSpPr txBox="1"/>
          <p:nvPr/>
        </p:nvSpPr>
        <p:spPr>
          <a:xfrm>
            <a:off x="1280139" y="3011257"/>
            <a:ext cx="4815861" cy="700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云原生的分布式时序数据库</a:t>
            </a:r>
            <a:endParaRPr lang="en-US" altLang="zh-CN" sz="1400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计算存储分离</a:t>
            </a:r>
            <a:r>
              <a:rPr lang="zh-CN" altLang="en-US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的设计架构</a:t>
            </a:r>
            <a:endParaRPr lang="en-US" altLang="zh-CN" sz="1400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08BCC0-4941-297E-BCF2-A86C6E4B4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765" y="1679945"/>
            <a:ext cx="7772400" cy="42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2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03"/>
    </mc:Choice>
    <mc:Fallback xmlns="">
      <p:transition spd="slow" advTm="6480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1879041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现状 </a:t>
            </a:r>
            <a:r>
              <a:rPr lang="en-US" altLang="zh-CN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&amp;</a:t>
            </a: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问题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7D57A5D4-C683-828B-62D7-CEDE92C9270B}"/>
              </a:ext>
            </a:extLst>
          </p:cNvPr>
          <p:cNvSpPr txBox="1"/>
          <p:nvPr/>
        </p:nvSpPr>
        <p:spPr>
          <a:xfrm>
            <a:off x="1250166" y="2355445"/>
            <a:ext cx="3960158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C5E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解决时间线高基数问题</a:t>
            </a:r>
            <a:endParaRPr lang="en-US" altLang="zh-CN" b="1" dirty="0">
              <a:solidFill>
                <a:srgbClr val="0C5EFF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能高效处理好 </a:t>
            </a:r>
            <a:r>
              <a:rPr lang="en-US" altLang="zh-CN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APM</a:t>
            </a:r>
            <a:r>
              <a:rPr lang="zh-CN" altLang="en-US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型时序数据</a:t>
            </a:r>
            <a:endParaRPr lang="en-US" altLang="zh-CN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同时</a:t>
            </a:r>
            <a:r>
              <a:rPr lang="zh-CN" altLang="en-US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能高效处理好高基数时间线场景</a:t>
            </a:r>
            <a:endParaRPr lang="en-US" altLang="zh-CN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5F21F58-A1E6-034D-51B4-0F6F1D6671D8}"/>
              </a:ext>
            </a:extLst>
          </p:cNvPr>
          <p:cNvSpPr txBox="1"/>
          <p:nvPr/>
        </p:nvSpPr>
        <p:spPr>
          <a:xfrm>
            <a:off x="6451986" y="2355445"/>
            <a:ext cx="3960158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0C5E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提供原生分布式方案</a:t>
            </a:r>
            <a:endParaRPr lang="en-US" altLang="zh-CN" b="1" dirty="0">
              <a:solidFill>
                <a:srgbClr val="0C5EFF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大规模部署</a:t>
            </a:r>
            <a:endParaRPr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提供高可用、高可靠的服务</a:t>
            </a:r>
            <a:endParaRPr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支持水平扩容</a:t>
            </a:r>
            <a:endParaRPr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支持高效的分布式查询</a:t>
            </a:r>
            <a:endParaRPr lang="zh-CN" altLang="en-US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59"/>
    </mc:Choice>
    <mc:Fallback xmlns="">
      <p:transition spd="slow" advTm="4175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401220" y="2829560"/>
            <a:ext cx="1875834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2.</a:t>
            </a:r>
            <a:r>
              <a:rPr lang="zh-CN" altLang="en-US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查询优化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64"/>
    </mc:Choice>
    <mc:Fallback xmlns="">
      <p:transition spd="slow" advTm="1946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78922" y="2217810"/>
            <a:ext cx="5687489" cy="44012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+mn-ea"/>
              </a:rPr>
              <a:t>SQL </a:t>
            </a:r>
            <a:r>
              <a:rPr lang="zh-CN" altLang="en-GB" sz="2000" dirty="0">
                <a:latin typeface="+mn-ea"/>
              </a:rPr>
              <a:t>解析</a:t>
            </a:r>
            <a:endParaRPr lang="en-US" altLang="zh-CN" sz="20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</a:rPr>
              <a:t>Parser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</a:rPr>
              <a:t>Planner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</a:rPr>
              <a:t>Catalog</a:t>
            </a:r>
          </a:p>
          <a:p>
            <a:r>
              <a:rPr lang="zh-CN" altLang="en-US" sz="2000" dirty="0">
                <a:effectLst/>
                <a:latin typeface="MicrosoftYaHei"/>
              </a:rPr>
              <a:t>      当前表的资源视图 </a:t>
            </a:r>
            <a:r>
              <a:rPr lang="en-US" altLang="zh-CN" sz="2000" dirty="0">
                <a:latin typeface="+mn-ea"/>
              </a:rPr>
              <a:t>(</a:t>
            </a:r>
            <a:r>
              <a:rPr lang="en-US" altLang="zh-CN" sz="2000" dirty="0" err="1">
                <a:latin typeface="+mn-ea"/>
              </a:rPr>
              <a:t>Memtable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SST)</a:t>
            </a:r>
          </a:p>
          <a:p>
            <a:pPr lvl="1"/>
            <a:endParaRPr lang="en-US" altLang="zh-CN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</a:rPr>
              <a:t>Executor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分布式计划执行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计算</a:t>
            </a:r>
            <a:r>
              <a:rPr lang="en-US" altLang="zh-CN" sz="2000" dirty="0">
                <a:latin typeface="+mn-ea"/>
              </a:rPr>
              <a:t>(</a:t>
            </a:r>
            <a:r>
              <a:rPr lang="en-US" altLang="zh-CN" sz="2000" dirty="0" err="1">
                <a:latin typeface="+mn-ea"/>
              </a:rPr>
              <a:t>datafusion</a:t>
            </a:r>
            <a:r>
              <a:rPr lang="en-US" altLang="zh-CN" sz="2000" dirty="0">
                <a:latin typeface="+mn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FF0000"/>
                </a:solidFill>
                <a:latin typeface="+mn-ea"/>
              </a:rPr>
              <a:t>Memtable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/SST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lvl="1"/>
            <a:r>
              <a:rPr lang="en-US" altLang="zh-CN" sz="2000" dirty="0">
                <a:latin typeface="+mn-ea"/>
              </a:rPr>
              <a:t>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查询流程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623" y="1424023"/>
            <a:ext cx="5252483" cy="4615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27"/>
    </mc:Choice>
    <mc:Fallback xmlns="">
      <p:transition spd="slow" advTm="8762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30245" y="1647795"/>
            <a:ext cx="5687489" cy="40934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GB" sz="2000" dirty="0">
                <a:solidFill>
                  <a:schemeClr val="tx1"/>
                </a:solidFill>
                <a:latin typeface="+mn-ea"/>
              </a:rPr>
              <a:t>分布式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查询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数据分片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父表设计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计算下推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/>
                </a:solidFill>
                <a:latin typeface="+mn-ea"/>
              </a:rPr>
              <a:t>Memtable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 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/>
                </a:solidFill>
                <a:latin typeface="+mn-ea"/>
              </a:rPr>
              <a:t>Memtable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 设计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SST 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减少 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Cache 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设计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预取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	</a:t>
            </a:r>
            <a:r>
              <a:rPr lang="en-US" altLang="zh-CN" sz="2000" dirty="0">
                <a:latin typeface="+mn-ea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查询优化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79"/>
    </mc:Choice>
    <mc:Fallback xmlns="">
      <p:transition spd="slow" advTm="977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770439" y="2829560"/>
            <a:ext cx="3137398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查询优化 分布式查询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5"/>
    </mc:Choice>
    <mc:Fallback xmlns="">
      <p:transition spd="slow" advTm="325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30245" y="1647795"/>
            <a:ext cx="5687489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lvl="1"/>
            <a:r>
              <a:rPr lang="en-US" altLang="zh-CN" sz="2000" dirty="0">
                <a:latin typeface="+mn-ea"/>
              </a:rPr>
              <a:t>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数据分片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122" y="1571435"/>
            <a:ext cx="5029878" cy="327701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4783" y="5318869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采用分区表的方式，进行数据分片</a:t>
            </a:r>
            <a:endParaRPr lang="en-US" altLang="zh-CN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+mn-ea"/>
              </a:rPr>
              <a:t>支持 </a:t>
            </a:r>
            <a:r>
              <a:rPr lang="en-US" altLang="zh-CN" sz="1800" dirty="0">
                <a:latin typeface="+mn-ea"/>
              </a:rPr>
              <a:t>Hash,</a:t>
            </a:r>
            <a:r>
              <a:rPr lang="zh-CN" altLang="en-US" sz="1800" dirty="0">
                <a:latin typeface="+mn-ea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Random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类似 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VM)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等</a:t>
            </a:r>
            <a:endParaRPr lang="en-US" altLang="zh-CN" sz="1800" dirty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98611" y="1917278"/>
            <a:ext cx="370810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GB" dirty="0"/>
              <a:t>支持</a:t>
            </a:r>
            <a:r>
              <a:rPr lang="zh-CN" altLang="en-US" dirty="0"/>
              <a:t>通过 </a:t>
            </a:r>
            <a:r>
              <a:rPr lang="en-US" altLang="zh-CN" dirty="0"/>
              <a:t>MySQL </a:t>
            </a:r>
            <a:r>
              <a:rPr lang="zh-CN" altLang="en-US" dirty="0"/>
              <a:t>式语法创建分区表：</a:t>
            </a:r>
            <a:endParaRPr lang="en-GB" altLang="zh-CN" dirty="0"/>
          </a:p>
          <a:p>
            <a:endParaRPr lang="en-GB" altLang="zh-CN" dirty="0"/>
          </a:p>
          <a:p>
            <a:r>
              <a:rPr lang="en-GB" altLang="zh-CN" dirty="0"/>
              <a:t>CREATE TABLE `demo`</a:t>
            </a:r>
          </a:p>
          <a:p>
            <a:r>
              <a:rPr lang="en-GB" altLang="zh-CN" dirty="0"/>
              <a:t>( `</a:t>
            </a:r>
            <a:r>
              <a:rPr lang="en-GB" altLang="zh-CN" dirty="0" err="1"/>
              <a:t>name`string</a:t>
            </a:r>
            <a:r>
              <a:rPr lang="en-GB" altLang="zh-CN" dirty="0"/>
              <a:t> TAG, </a:t>
            </a:r>
          </a:p>
          <a:p>
            <a:r>
              <a:rPr lang="zh-CN" altLang="en-US" dirty="0"/>
              <a:t>  </a:t>
            </a:r>
            <a:r>
              <a:rPr lang="en-GB" altLang="zh-CN" dirty="0"/>
              <a:t>`id` int TAG, </a:t>
            </a:r>
          </a:p>
          <a:p>
            <a:r>
              <a:rPr lang="zh-CN" altLang="en-US" dirty="0"/>
              <a:t>  </a:t>
            </a:r>
            <a:r>
              <a:rPr lang="en-GB" altLang="zh-CN" dirty="0"/>
              <a:t>`value` double NOT NULL, </a:t>
            </a:r>
            <a:endParaRPr lang="en-US" altLang="zh-CN" dirty="0"/>
          </a:p>
          <a:p>
            <a:r>
              <a:rPr lang="zh-CN" altLang="en-US" dirty="0"/>
              <a:t>  </a:t>
            </a:r>
            <a:r>
              <a:rPr lang="en-GB" altLang="zh-CN" dirty="0"/>
              <a:t>`t` timestamp NOT NULL, </a:t>
            </a:r>
            <a:r>
              <a:rPr lang="zh-CN" altLang="en-US" dirty="0"/>
              <a:t>    </a:t>
            </a:r>
            <a:endParaRPr lang="en-US" altLang="zh-CN" dirty="0"/>
          </a:p>
          <a:p>
            <a:r>
              <a:rPr lang="zh-CN" altLang="en-US" dirty="0"/>
              <a:t>   </a:t>
            </a:r>
            <a:r>
              <a:rPr lang="en-GB" altLang="zh-CN" dirty="0"/>
              <a:t>TIMESTAMP KEY(t)</a:t>
            </a:r>
          </a:p>
          <a:p>
            <a:r>
              <a:rPr lang="en-GB" altLang="zh-CN" dirty="0"/>
              <a:t> ) </a:t>
            </a:r>
          </a:p>
          <a:p>
            <a:r>
              <a:rPr lang="en-GB" altLang="zh-CN" dirty="0"/>
              <a:t>PARTITION BY KEY(name) </a:t>
            </a:r>
          </a:p>
          <a:p>
            <a:r>
              <a:rPr lang="en-GB" altLang="zh-CN" dirty="0"/>
              <a:t>PARTITIONS </a:t>
            </a:r>
            <a:r>
              <a:rPr lang="en-US" altLang="zh-CN" dirty="0"/>
              <a:t>8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84"/>
    </mc:Choice>
    <mc:Fallback xmlns="">
      <p:transition spd="slow" advTm="8018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674579" y="5375640"/>
            <a:ext cx="5676248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父表作为物理表，在固定节点打开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父表节点性能瓶颈</a:t>
            </a:r>
            <a:endParaRPr lang="en-US" altLang="zh-CN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父表设计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882" y="1677306"/>
            <a:ext cx="6859484" cy="32272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47"/>
    </mc:Choice>
    <mc:Fallback xmlns="">
      <p:transition spd="slow" advTm="7194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00210" y="5353619"/>
            <a:ext cx="5687489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父表作为虚拟表，在所有节点打开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负载均衡，解除性能瓶颈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父表设计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008" y="1353788"/>
            <a:ext cx="6705105" cy="3253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16"/>
    </mc:Choice>
    <mc:Fallback xmlns="">
      <p:transition spd="slow" advTm="4771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30245" y="1647795"/>
            <a:ext cx="5687489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lvl="1"/>
            <a:r>
              <a:rPr lang="en-US" altLang="zh-CN" sz="2000" dirty="0">
                <a:latin typeface="+mn-ea"/>
              </a:rPr>
              <a:t>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432803" y="2403707"/>
            <a:ext cx="6346609" cy="943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latin typeface="+mn-ea"/>
                <a:cs typeface="思源黑体 CN Bold" panose="020B0800000000000000" charset="-122"/>
              </a:rPr>
              <a:t>我们近期已将 </a:t>
            </a:r>
            <a:r>
              <a:rPr lang="en-US" altLang="zh-CN" sz="2000" b="1" dirty="0" err="1">
                <a:latin typeface="+mn-ea"/>
                <a:cs typeface="思源黑体 CN Bold" panose="020B0800000000000000" charset="-122"/>
              </a:rPr>
              <a:t>CeresDB</a:t>
            </a:r>
            <a:r>
              <a:rPr lang="en-US" altLang="zh-CN" sz="2000" b="1" dirty="0">
                <a:latin typeface="+mn-ea"/>
                <a:cs typeface="思源黑体 CN Bold" panose="020B0800000000000000" charset="-122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思源黑体 CN Bold" panose="020B0800000000000000" charset="-122"/>
              </a:rPr>
              <a:t>内核</a:t>
            </a:r>
            <a:r>
              <a:rPr lang="zh-CN" altLang="en-US" sz="2000" b="1" dirty="0">
                <a:latin typeface="+mn-ea"/>
                <a:cs typeface="思源黑体 CN Bold" panose="020B0800000000000000" charset="-122"/>
              </a:rPr>
              <a:t>捐献到 </a:t>
            </a:r>
            <a:r>
              <a:rPr lang="en-US" altLang="zh-CN" sz="2000" b="1" dirty="0">
                <a:latin typeface="+mn-ea"/>
                <a:cs typeface="思源黑体 CN Bold" panose="020B0800000000000000" charset="-122"/>
              </a:rPr>
              <a:t>Apache </a:t>
            </a:r>
            <a:r>
              <a:rPr lang="zh-CN" altLang="en-US" sz="2000" b="1" dirty="0">
                <a:latin typeface="+mn-ea"/>
                <a:cs typeface="思源黑体 CN Bold" panose="020B0800000000000000" charset="-122"/>
              </a:rPr>
              <a:t>基金会，</a:t>
            </a:r>
            <a:endParaRPr lang="en-US" altLang="zh-CN" sz="2000" b="1" dirty="0">
              <a:latin typeface="+mn-ea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1" dirty="0">
                <a:latin typeface="+mn-ea"/>
                <a:cs typeface="思源黑体 CN Bold" panose="020B0800000000000000" charset="-122"/>
              </a:rPr>
              <a:t>捐献的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思源黑体 CN Bold" panose="020B0800000000000000" charset="-122"/>
              </a:rPr>
              <a:t>内核</a:t>
            </a:r>
            <a:r>
              <a:rPr lang="zh-CN" altLang="en-US" sz="2000" b="1" dirty="0">
                <a:latin typeface="+mn-ea"/>
                <a:cs typeface="思源黑体 CN Bold" panose="020B0800000000000000" charset="-122"/>
              </a:rPr>
              <a:t>即为 </a:t>
            </a:r>
            <a:r>
              <a:rPr lang="en-US" altLang="zh-CN" sz="2000" b="1" dirty="0" err="1">
                <a:solidFill>
                  <a:srgbClr val="FF0000"/>
                </a:solidFill>
                <a:latin typeface="+mn-ea"/>
                <a:cs typeface="思源黑体 CN Bold" panose="020B0800000000000000" charset="-122"/>
              </a:rPr>
              <a:t>HoraeDB</a:t>
            </a:r>
            <a:endParaRPr lang="zh-CN" altLang="en-US" sz="2000" b="1" dirty="0">
              <a:solidFill>
                <a:srgbClr val="FF0000"/>
              </a:solidFill>
              <a:latin typeface="+mn-ea"/>
              <a:cs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03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61"/>
    </mc:Choice>
    <mc:Fallback xmlns="">
      <p:transition spd="slow" advTm="2026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计算下推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477" y="1282534"/>
            <a:ext cx="6187045" cy="30757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93977" y="5067634"/>
            <a:ext cx="6187045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只下推谓词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远端返回数据过多，大量网络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不能利用远端节点计算能力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53"/>
    </mc:Choice>
    <mc:Fallback xmlns="">
      <p:transition spd="slow" advTm="5625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30245" y="1647795"/>
            <a:ext cx="5687489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lvl="1"/>
            <a:r>
              <a:rPr lang="en-US" altLang="zh-CN" sz="2000" dirty="0">
                <a:latin typeface="+mn-ea"/>
              </a:rPr>
              <a:t>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计算下推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09" y="1802080"/>
            <a:ext cx="6233911" cy="399307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58587" y="1997839"/>
            <a:ext cx="47633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分布式物理计划</a:t>
            </a:r>
            <a:r>
              <a:rPr lang="en-US" altLang="zh-CN" dirty="0"/>
              <a:t> (</a:t>
            </a:r>
            <a:r>
              <a:rPr lang="zh-CN" altLang="en-US" dirty="0"/>
              <a:t>以聚合计算为例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SELECT SUM(col1) FROM demo 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SELECT SUM(col1) FROM demo</a:t>
            </a:r>
          </a:p>
          <a:p>
            <a:r>
              <a:rPr lang="en-US" altLang="zh-CN" dirty="0"/>
              <a:t>    </a:t>
            </a:r>
            <a:r>
              <a:rPr lang="zh-CN" altLang="en-US" dirty="0"/>
              <a:t>  </a:t>
            </a:r>
            <a:r>
              <a:rPr lang="en-US" altLang="zh-CN" dirty="0"/>
              <a:t>SELECT SUM(col1) FROM sub_demo_0</a:t>
            </a:r>
          </a:p>
          <a:p>
            <a:r>
              <a:rPr lang="en-US" altLang="zh-CN" dirty="0"/>
              <a:t>    </a:t>
            </a:r>
            <a:r>
              <a:rPr lang="zh-CN" altLang="en-US" dirty="0"/>
              <a:t>  </a:t>
            </a:r>
            <a:r>
              <a:rPr lang="en-US" altLang="zh-CN" dirty="0"/>
              <a:t>SELECT SUM(col1) FROM sub_demo_1</a:t>
            </a:r>
          </a:p>
          <a:p>
            <a:r>
              <a:rPr lang="en-US" altLang="zh-CN" dirty="0"/>
              <a:t>    </a:t>
            </a:r>
            <a:r>
              <a:rPr lang="zh-CN" altLang="en-US" dirty="0"/>
              <a:t>  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en-US" altLang="zh-CN" dirty="0"/>
              <a:t>SELECT SUM(col1) FROM sub_demo_2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CF045D6-39B8-C7B8-BB35-E3EA2C19BE78}"/>
              </a:ext>
            </a:extLst>
          </p:cNvPr>
          <p:cNvSpPr/>
          <p:nvPr/>
        </p:nvSpPr>
        <p:spPr>
          <a:xfrm>
            <a:off x="7485321" y="3678863"/>
            <a:ext cx="3716204" cy="11483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824AC7-C5CE-DCD4-15B9-DDC0B9977C00}"/>
              </a:ext>
            </a:extLst>
          </p:cNvPr>
          <p:cNvSpPr txBox="1"/>
          <p:nvPr/>
        </p:nvSpPr>
        <p:spPr>
          <a:xfrm>
            <a:off x="8872608" y="4175934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......</a:t>
            </a:r>
            <a:endParaRPr kumimoji="1" lang="zh-CN" altLang="en-US" b="1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564308-DC62-4745-D21A-6D0154DF758E}"/>
              </a:ext>
            </a:extLst>
          </p:cNvPr>
          <p:cNvGrpSpPr/>
          <p:nvPr/>
        </p:nvGrpSpPr>
        <p:grpSpPr>
          <a:xfrm>
            <a:off x="9176551" y="4440684"/>
            <a:ext cx="57240" cy="5040"/>
            <a:chOff x="9176551" y="4440684"/>
            <a:chExt cx="57240" cy="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170CCAE-6C79-D441-37D0-7D80E197EAFF}"/>
                    </a:ext>
                  </a:extLst>
                </p14:cNvPr>
                <p14:cNvContentPartPr/>
                <p14:nvPr/>
              </p14:nvContentPartPr>
              <p14:xfrm>
                <a:off x="9184111" y="4440684"/>
                <a:ext cx="49680" cy="36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170CCAE-6C79-D441-37D0-7D80E197EAF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77991" y="4434564"/>
                  <a:ext cx="619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DEE0460-1C8B-D4DB-CD26-2F409CD267F6}"/>
                    </a:ext>
                  </a:extLst>
                </p14:cNvPr>
                <p14:cNvContentPartPr/>
                <p14:nvPr/>
              </p14:nvContentPartPr>
              <p14:xfrm>
                <a:off x="9176551" y="4440684"/>
                <a:ext cx="5400" cy="50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DEE0460-1C8B-D4DB-CD26-2F409CD267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70431" y="4434564"/>
                  <a:ext cx="17640" cy="1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9A539E3A-51DC-37E9-CF05-A871D2B71C1A}"/>
                  </a:ext>
                </a:extLst>
              </p14:cNvPr>
              <p14:cNvContentPartPr/>
              <p14:nvPr/>
            </p14:nvContentPartPr>
            <p14:xfrm>
              <a:off x="9361591" y="4371204"/>
              <a:ext cx="360" cy="3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9A539E3A-51DC-37E9-CF05-A871D2B71C1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55471" y="43650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C15EC471-FDA7-1766-943B-F123625C7429}"/>
                  </a:ext>
                </a:extLst>
              </p14:cNvPr>
              <p14:cNvContentPartPr/>
              <p14:nvPr/>
            </p14:nvContentPartPr>
            <p14:xfrm>
              <a:off x="10409911" y="6299364"/>
              <a:ext cx="1008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C15EC471-FDA7-1766-943B-F123625C74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03791" y="6293244"/>
                <a:ext cx="22320" cy="1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70"/>
    </mc:Choice>
    <mc:Fallback xmlns="">
      <p:transition spd="slow" advTm="6437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计算下推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03813" y="2105561"/>
            <a:ext cx="5687489" cy="1938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</a:rPr>
              <a:t>Coprocessor like(HBase, </a:t>
            </a:r>
            <a:r>
              <a:rPr lang="en-US" altLang="zh-CN" sz="2000" dirty="0" err="1">
                <a:latin typeface="+mn-ea"/>
              </a:rPr>
              <a:t>TiDB</a:t>
            </a:r>
            <a:r>
              <a:rPr lang="en-US" altLang="zh-CN" sz="2000" dirty="0">
                <a:latin typeface="+mn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5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减少数据传输，提高计算并行度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生产环境实测，性能提高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～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 倍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en-US" altLang="zh-CN" sz="2000" dirty="0">
                <a:latin typeface="+mn-ea"/>
              </a:rPr>
              <a:t>			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90"/>
    </mc:Choice>
    <mc:Fallback xmlns="">
      <p:transition spd="slow" advTm="3429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957652" y="2829560"/>
            <a:ext cx="4762971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查询优化 </a:t>
            </a:r>
            <a:r>
              <a:rPr lang="en-US" altLang="zh-CN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Memtable</a:t>
            </a:r>
            <a:r>
              <a:rPr lang="en-US" altLang="zh-CN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/SST read</a:t>
            </a:r>
            <a:endParaRPr lang="zh-CN" altLang="en-US" sz="24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67"/>
    </mc:Choice>
    <mc:Fallback xmlns="">
      <p:transition spd="slow" advTm="1466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30245" y="1647795"/>
            <a:ext cx="5687489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lvl="1"/>
            <a:r>
              <a:rPr lang="en-US" altLang="zh-CN" sz="2000" dirty="0">
                <a:latin typeface="+mn-ea"/>
              </a:rPr>
              <a:t>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334912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Memtable</a:t>
            </a:r>
            <a:r>
              <a:rPr lang="en-US" altLang="zh-CN" sz="24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/SS</a:t>
            </a:r>
            <a:r>
              <a:rPr lang="en-US" altLang="zh-CN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T read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0742" y="5653123"/>
            <a:ext cx="800184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从 </a:t>
            </a:r>
            <a:r>
              <a:rPr lang="en-US" altLang="zh-CN" sz="2000" dirty="0" err="1">
                <a:latin typeface="+mn-ea"/>
              </a:rPr>
              <a:t>Memtable</a:t>
            </a:r>
            <a:r>
              <a:rPr lang="en-US" altLang="zh-CN" sz="2000" dirty="0">
                <a:latin typeface="+mn-ea"/>
              </a:rPr>
              <a:t>/SST </a:t>
            </a:r>
            <a:r>
              <a:rPr lang="zh-CN" altLang="en-US" sz="2000" dirty="0">
                <a:latin typeface="+mn-ea"/>
              </a:rPr>
              <a:t>读取数据，转为 </a:t>
            </a:r>
            <a:r>
              <a:rPr lang="en-US" altLang="zh-CN" sz="2000" dirty="0">
                <a:latin typeface="+mn-ea"/>
              </a:rPr>
              <a:t>Arrow</a:t>
            </a:r>
            <a:r>
              <a:rPr lang="zh-CN" altLang="en-US" sz="2000" dirty="0">
                <a:latin typeface="+mn-ea"/>
              </a:rPr>
              <a:t> 格式传入</a:t>
            </a: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err="1">
                <a:latin typeface="+mn-ea"/>
              </a:rPr>
              <a:t>Datafusion</a:t>
            </a:r>
            <a:r>
              <a:rPr lang="en-US" altLang="zh-CN" sz="2000" dirty="0">
                <a:latin typeface="+mn-ea"/>
              </a:rPr>
              <a:t> </a:t>
            </a:r>
            <a:r>
              <a:rPr lang="zh-CN" altLang="en-US" sz="2000" dirty="0">
                <a:latin typeface="+mn-ea"/>
              </a:rPr>
              <a:t>中进行计算</a:t>
            </a:r>
            <a:endParaRPr lang="en-US" altLang="zh-CN" sz="2000" dirty="0">
              <a:solidFill>
                <a:schemeClr val="accent5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581" y="1647794"/>
            <a:ext cx="9590568" cy="38067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61"/>
    </mc:Choice>
    <mc:Fallback xmlns="">
      <p:transition spd="slow" advTm="2026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30245" y="1647795"/>
            <a:ext cx="5687489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lvl="1"/>
            <a:r>
              <a:rPr lang="en-US" altLang="zh-CN" sz="2000" dirty="0">
                <a:latin typeface="+mn-ea"/>
              </a:rPr>
              <a:t>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3073277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Layered</a:t>
            </a: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en-US" altLang="zh-CN" sz="2400" b="1" dirty="0" err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Memtable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33769" y="5293261"/>
            <a:ext cx="6983965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按行存储，写友好</a:t>
            </a:r>
            <a:endParaRPr lang="en-US" altLang="zh-CN" sz="2000" dirty="0">
              <a:solidFill>
                <a:schemeClr val="accent5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读不友好，反复转换到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Arrow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格式，成为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</a:rPr>
              <a:t>cpu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瓶颈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en-US" altLang="zh-CN" sz="2000" dirty="0">
                <a:latin typeface="+mn-ea"/>
              </a:rPr>
              <a:t>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251" y="1708351"/>
            <a:ext cx="7868093" cy="3140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93"/>
    </mc:Choice>
    <mc:Fallback xmlns="">
      <p:transition spd="slow" advTm="4849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30245" y="1647795"/>
            <a:ext cx="5687489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lvl="1"/>
            <a:r>
              <a:rPr lang="en-US" altLang="zh-CN" sz="2000" dirty="0">
                <a:latin typeface="+mn-ea"/>
              </a:rPr>
              <a:t>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3068469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Layered</a:t>
            </a: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en-US" altLang="zh-CN" sz="2400" b="1" dirty="0" err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Memtable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962" y="977137"/>
            <a:ext cx="8325294" cy="23083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090" y="3285460"/>
            <a:ext cx="8963247" cy="34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3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48"/>
    </mc:Choice>
    <mc:Fallback xmlns="">
      <p:transition spd="slow" advTm="5884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30245" y="1647795"/>
            <a:ext cx="5687489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lvl="1"/>
            <a:r>
              <a:rPr lang="en-US" altLang="zh-CN" sz="2000" dirty="0">
                <a:latin typeface="+mn-ea"/>
              </a:rPr>
              <a:t>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3068469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Layered</a:t>
            </a: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en-US" altLang="zh-CN" sz="2400" b="1" dirty="0" err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Memtable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35095" y="2157838"/>
            <a:ext cx="7242128" cy="25853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在写入过程不断将写友好的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 mutable segment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，转化为读友好的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immutable segment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5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提供一套框架，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mutable/immutable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segment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可灵活配置不同数据结构（当前默认 </a:t>
            </a:r>
            <a:r>
              <a:rPr lang="en-US" altLang="zh-CN" dirty="0" err="1">
                <a:solidFill>
                  <a:schemeClr val="tx1"/>
                </a:solidFill>
                <a:latin typeface="+mn-ea"/>
              </a:rPr>
              <a:t>skiplist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/arrow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）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显著减少了行存 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--&gt; Arrow 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转换所导致的 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cpu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消耗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lvl="1"/>
            <a:endParaRPr lang="en-US" altLang="zh-CN" dirty="0">
              <a:solidFill>
                <a:srgbClr val="00B0F0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061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48"/>
    </mc:Choice>
    <mc:Fallback xmlns="">
      <p:transition spd="slow" advTm="5884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1531317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SST read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29959" y="5451009"/>
            <a:ext cx="6281890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从 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OSS 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拉取数据，是最明显的性能瓶颈</a:t>
            </a:r>
            <a:endParaRPr lang="en-US" altLang="zh-CN" sz="2000" b="1" dirty="0">
              <a:solidFill>
                <a:srgbClr val="FF0000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Decompression 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很耗 </a:t>
            </a:r>
            <a:r>
              <a:rPr lang="en-US" altLang="zh-CN" sz="2000" b="1" dirty="0" err="1">
                <a:solidFill>
                  <a:srgbClr val="FF0000"/>
                </a:solidFill>
                <a:latin typeface="+mn-ea"/>
              </a:rPr>
              <a:t>cpu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812" y="1555668"/>
            <a:ext cx="7445829" cy="33963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16"/>
    </mc:Choice>
    <mc:Fallback xmlns="">
      <p:transition spd="slow" advTm="2681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3179204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SST read --- </a:t>
            </a: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减少 </a:t>
            </a:r>
            <a:r>
              <a:rPr lang="en-US" altLang="zh-CN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IO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0245" y="5188689"/>
            <a:ext cx="7446550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谓词下推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多级别剪枝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显著减少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IO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43" y="1765005"/>
            <a:ext cx="5755758" cy="30409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921" y="1669311"/>
            <a:ext cx="4455042" cy="32748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48"/>
    </mc:Choice>
    <mc:Fallback xmlns="">
      <p:transition spd="slow" advTm="4514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778404" y="2752562"/>
            <a:ext cx="1833968" cy="23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 </a:t>
            </a:r>
            <a:r>
              <a:rPr lang="en-US" sz="2000" b="1" dirty="0" err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背景</a:t>
            </a:r>
            <a:endParaRPr lang="en-US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endParaRPr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 </a:t>
            </a:r>
            <a:r>
              <a:rPr lang="en-US" sz="2000" b="1" dirty="0" err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查询优化</a:t>
            </a:r>
            <a:endParaRPr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l"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3 </a:t>
            </a:r>
            <a:r>
              <a:rPr lang="en-US" sz="2000" b="1" dirty="0" err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应用案例</a:t>
            </a:r>
            <a:endParaRPr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66"/>
    </mc:Choice>
    <mc:Fallback xmlns="">
      <p:transition spd="slow" advTm="2416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3881319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SST read --- Local cache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29958" y="5278583"/>
            <a:ext cx="7470302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利用本地磁盘 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+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OS page cache,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 作为 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OSS 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层的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 local cache (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类似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  <a:latin typeface="+mn-ea"/>
              </a:rPr>
              <a:t>databend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snowflake 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等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缓解频繁从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OSS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 拉取数据造成的性能问题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564" y="1579417"/>
            <a:ext cx="8146472" cy="3182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92"/>
    </mc:Choice>
    <mc:Fallback xmlns="">
      <p:transition spd="slow" advTm="43892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3881319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SST read --- Local cache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29958" y="5409211"/>
            <a:ext cx="7470302" cy="10147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宋体" charset="0"/>
              </a:rPr>
              <a:t>内存 </a:t>
            </a:r>
            <a:r>
              <a:rPr lang="en-US" altLang="zh-CN" sz="2000" dirty="0">
                <a:solidFill>
                  <a:srgbClr val="FF0000"/>
                </a:solidFill>
                <a:latin typeface="宋体" charset="0"/>
              </a:rPr>
              <a:t>cache </a:t>
            </a:r>
            <a:r>
              <a:rPr lang="zh-CN" altLang="en-US" sz="2000" dirty="0">
                <a:solidFill>
                  <a:srgbClr val="FF0000"/>
                </a:solidFill>
                <a:latin typeface="宋体" charset="0"/>
              </a:rPr>
              <a:t>存储解压后的 </a:t>
            </a:r>
            <a:r>
              <a:rPr lang="en-US" altLang="zh-CN" sz="2000" dirty="0">
                <a:solidFill>
                  <a:srgbClr val="FF0000"/>
                </a:solidFill>
                <a:latin typeface="宋体" charset="0"/>
              </a:rPr>
              <a:t>pages</a:t>
            </a:r>
            <a:r>
              <a:rPr lang="zh-CN" altLang="en-US" sz="2000" dirty="0">
                <a:solidFill>
                  <a:srgbClr val="FF0000"/>
                </a:solidFill>
                <a:latin typeface="宋体" charset="0"/>
              </a:rPr>
              <a:t>，有效减少反复 </a:t>
            </a:r>
            <a:r>
              <a:rPr lang="en-US" altLang="zh-CN" sz="2000" dirty="0">
                <a:solidFill>
                  <a:srgbClr val="FF0000"/>
                </a:solidFill>
                <a:latin typeface="宋体" charset="0"/>
              </a:rPr>
              <a:t>decompression </a:t>
            </a:r>
            <a:r>
              <a:rPr lang="zh-CN" altLang="en-US" sz="2000" dirty="0">
                <a:solidFill>
                  <a:srgbClr val="FF0000"/>
                </a:solidFill>
                <a:latin typeface="宋体" charset="0"/>
              </a:rPr>
              <a:t>带来的 </a:t>
            </a:r>
            <a:r>
              <a:rPr lang="en-US" altLang="zh-CN" sz="2000" dirty="0">
                <a:solidFill>
                  <a:srgbClr val="FF0000"/>
                </a:solidFill>
                <a:latin typeface="宋体" charset="0"/>
              </a:rPr>
              <a:t>cpu </a:t>
            </a:r>
            <a:r>
              <a:rPr lang="zh-CN" altLang="en-US" sz="2000" dirty="0">
                <a:solidFill>
                  <a:srgbClr val="FF0000"/>
                </a:solidFill>
                <a:latin typeface="宋体" charset="0"/>
              </a:rPr>
              <a:t>消耗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566" y="1294409"/>
            <a:ext cx="7470302" cy="3764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82"/>
    </mc:Choice>
    <mc:Fallback xmlns="">
      <p:transition spd="slow" advTm="45082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2829749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SST read --- </a:t>
            </a: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预取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53709" y="4928107"/>
            <a:ext cx="7470302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未命中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cache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时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首查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IO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导致的性能问题仍然明显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643" y="2078487"/>
            <a:ext cx="7362701" cy="22444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65"/>
    </mc:Choice>
    <mc:Fallback xmlns="">
      <p:transition spd="slow" advTm="22965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2829749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SST read --- </a:t>
            </a: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预取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53709" y="4928107"/>
            <a:ext cx="7470302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异步化数据拉取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在后台线程进行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，计算和 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IO 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并行执行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通过并行手段，掩盖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IO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延迟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709" y="1765005"/>
            <a:ext cx="7037128" cy="25624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09"/>
    </mc:Choice>
    <mc:Fallback xmlns="">
      <p:transition spd="slow" advTm="4310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401222" y="2829560"/>
            <a:ext cx="1875835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3.</a:t>
            </a:r>
            <a:r>
              <a:rPr lang="zh-CN" altLang="en-US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应用案例</a:t>
            </a:r>
            <a:endParaRPr lang="zh-CN" altLang="en-US" sz="24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4"/>
    </mc:Choice>
    <mc:Fallback xmlns="">
      <p:transition spd="slow" advTm="8304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应用</a:t>
            </a:r>
            <a:r>
              <a:rPr lang="zh-CN" altLang="en-US" sz="24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案例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81123" y="3953314"/>
            <a:ext cx="2946067" cy="18107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2000" b="1" dirty="0">
                <a:latin typeface="+mj-ea"/>
                <a:ea typeface="+mj-ea"/>
              </a:rPr>
              <a:t>支付宝客户端监控</a:t>
            </a:r>
            <a:endParaRPr lang="en-US" altLang="zh-CN" sz="2000" b="1" dirty="0">
              <a:latin typeface="+mj-ea"/>
              <a:ea typeface="+mj-ea"/>
            </a:endParaRPr>
          </a:p>
          <a:p>
            <a:pPr marL="171450" marR="0" indent="-1714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+mn-ea"/>
                <a:sym typeface="Helvetica Light"/>
              </a:rPr>
              <a:t>10</a:t>
            </a:r>
            <a:r>
              <a:rPr lang="zh-CN" altLang="en-US" dirty="0">
                <a:solidFill>
                  <a:srgbClr val="000000"/>
                </a:solidFill>
                <a:latin typeface="+mn-ea"/>
                <a:sym typeface="Helvetica Light"/>
              </a:rPr>
              <a:t> 亿客户端</a:t>
            </a:r>
            <a:endParaRPr lang="en-US" altLang="zh-CN" dirty="0">
              <a:solidFill>
                <a:srgbClr val="000000"/>
              </a:solidFill>
              <a:latin typeface="+mn-ea"/>
              <a:sym typeface="Helvetica Light"/>
            </a:endParaRPr>
          </a:p>
          <a:p>
            <a:pPr marL="171450" marR="0" indent="-1714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+mn-ea"/>
                <a:sym typeface="Helvetica Light"/>
              </a:rPr>
              <a:t>千万级商家</a:t>
            </a:r>
            <a:endParaRPr lang="en-US" altLang="zh-CN" dirty="0">
              <a:solidFill>
                <a:srgbClr val="000000"/>
              </a:solidFill>
              <a:latin typeface="+mn-ea"/>
              <a:sym typeface="Helvetica Light"/>
            </a:endParaRPr>
          </a:p>
          <a:p>
            <a:pPr marL="171450" marR="0" indent="-1714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+mn-ea"/>
                <a:sym typeface="Helvetica Light"/>
              </a:rPr>
              <a:t>百万</a:t>
            </a:r>
            <a:r>
              <a:rPr lang="en-US" altLang="zh-CN" dirty="0">
                <a:solidFill>
                  <a:srgbClr val="000000"/>
                </a:solidFill>
                <a:latin typeface="+mn-ea"/>
                <a:sym typeface="Helvetica Light"/>
              </a:rPr>
              <a:t> key</a:t>
            </a:r>
            <a:r>
              <a:rPr lang="zh-CN" altLang="en-US" dirty="0">
                <a:solidFill>
                  <a:srgbClr val="000000"/>
                </a:solidFill>
                <a:latin typeface="+mn-ea"/>
                <a:sym typeface="Helvetica Light"/>
              </a:rPr>
              <a:t> 告警</a:t>
            </a:r>
            <a:endParaRPr kumimoji="0" lang="en-US" altLang="zh-CN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cs"/>
              <a:sym typeface="Helvetica Ligh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6952" y="1779026"/>
            <a:ext cx="2331552" cy="20877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2000" b="1" dirty="0">
                <a:latin typeface="+mn-ea"/>
              </a:rPr>
              <a:t>蚂蚁智能监控</a:t>
            </a:r>
            <a:endParaRPr kumimoji="0" lang="en-US" altLang="zh-CN" sz="20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cs"/>
              <a:sym typeface="Helvetica Light"/>
            </a:endParaRPr>
          </a:p>
          <a:p>
            <a:pPr marL="171450" marR="0" indent="-1714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cs"/>
                <a:sym typeface="Helvetica Light"/>
              </a:rPr>
              <a:t>服务蚂蚁 </a:t>
            </a:r>
            <a:r>
              <a:rPr kumimoji="0" lang="en-US" altLang="zh-CN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cs"/>
                <a:sym typeface="Helvetica Light"/>
              </a:rPr>
              <a:t>1w+</a:t>
            </a:r>
            <a:r>
              <a:rPr kumimoji="0" lang="zh-CN" altLang="en-US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cs"/>
                <a:sym typeface="Helvetica Light"/>
              </a:rPr>
              <a:t> </a:t>
            </a:r>
            <a:r>
              <a:rPr lang="zh-CN" altLang="en-US" dirty="0">
                <a:latin typeface="+mn-ea"/>
              </a:rPr>
              <a:t>员工</a:t>
            </a:r>
            <a:endParaRPr kumimoji="0" lang="en-US" altLang="zh-CN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cs"/>
              <a:sym typeface="Helvetica Light"/>
            </a:endParaRPr>
          </a:p>
          <a:p>
            <a:pPr marL="171450" marR="0" indent="-1714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cs"/>
                <a:sym typeface="Helvetica Light"/>
              </a:rPr>
              <a:t>10</a:t>
            </a:r>
            <a:r>
              <a:rPr kumimoji="0" lang="zh-CN" altLang="en-US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cs"/>
                <a:sym typeface="Helvetica Light"/>
              </a:rPr>
              <a:t>亿 </a:t>
            </a:r>
            <a:r>
              <a:rPr kumimoji="0" lang="en-US" altLang="zh-CN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cs"/>
                <a:sym typeface="Helvetica Light"/>
              </a:rPr>
              <a:t>TPM</a:t>
            </a:r>
          </a:p>
          <a:p>
            <a:pPr marL="171450" marR="0" indent="-1714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3</a:t>
            </a:r>
            <a:r>
              <a:rPr kumimoji="0" lang="en-US" altLang="zh-CN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cs"/>
                <a:sym typeface="Helvetica Light"/>
              </a:rPr>
              <a:t>00</a:t>
            </a:r>
            <a:r>
              <a:rPr kumimoji="0" lang="zh-CN" altLang="en-US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cs"/>
                <a:sym typeface="Helvetica Light"/>
              </a:rPr>
              <a:t>万 </a:t>
            </a:r>
            <a:r>
              <a:rPr kumimoji="0" lang="en-US" altLang="zh-CN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cs"/>
                <a:sym typeface="Helvetica Light"/>
              </a:rPr>
              <a:t>QPM</a:t>
            </a:r>
          </a:p>
          <a:p>
            <a:pPr marR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sz="12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4523865" y="1830744"/>
            <a:ext cx="5836210" cy="1696307"/>
            <a:chOff x="584920" y="1205989"/>
            <a:chExt cx="6771075" cy="2702976"/>
          </a:xfrm>
        </p:grpSpPr>
        <p:sp>
          <p:nvSpPr>
            <p:cNvPr id="8" name="圆角矩形 7"/>
            <p:cNvSpPr/>
            <p:nvPr/>
          </p:nvSpPr>
          <p:spPr>
            <a:xfrm>
              <a:off x="1790934" y="1853064"/>
              <a:ext cx="1145990" cy="127138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vessel</a:t>
              </a:r>
            </a:p>
            <a:p>
              <a:pPr algn="ctr"/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1000" dirty="0">
                <a:solidFill>
                  <a:srgbClr val="FFFFFF"/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3294902" y="2332742"/>
              <a:ext cx="1259806" cy="40181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元数据服务</a:t>
              </a:r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590835" y="2317319"/>
              <a:ext cx="829224" cy="26050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Log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871812" y="2244474"/>
              <a:ext cx="267579" cy="72175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800" b="1" dirty="0">
                  <a:solidFill>
                    <a:srgbClr val="FFFFFF"/>
                  </a:solidFill>
                </a:rPr>
                <a:t>解析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307800" y="1205989"/>
              <a:ext cx="1259806" cy="771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数据网关</a:t>
              </a:r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563685" y="2235953"/>
              <a:ext cx="236180" cy="73027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800" b="1" dirty="0">
                  <a:solidFill>
                    <a:srgbClr val="FFFFFF"/>
                  </a:solidFill>
                </a:rPr>
                <a:t>预聚合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210231" y="2244474"/>
              <a:ext cx="267579" cy="72175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800" b="1" dirty="0">
                  <a:solidFill>
                    <a:srgbClr val="FFFFFF"/>
                  </a:solidFill>
                </a:rPr>
                <a:t>过滤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3463756" y="1619399"/>
              <a:ext cx="952087" cy="3284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800" b="1" dirty="0">
                  <a:solidFill>
                    <a:srgbClr val="FFFFFF"/>
                  </a:solidFill>
                </a:rPr>
                <a:t>明细数据计算</a:t>
              </a:r>
            </a:p>
          </p:txBody>
        </p:sp>
        <p:sp>
          <p:nvSpPr>
            <p:cNvPr id="16" name="罐形 106"/>
            <p:cNvSpPr/>
            <p:nvPr/>
          </p:nvSpPr>
          <p:spPr>
            <a:xfrm>
              <a:off x="4947855" y="2034922"/>
              <a:ext cx="993917" cy="867556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HoraeDB</a:t>
              </a:r>
              <a:endParaRPr kumimoji="1" lang="zh-CN" alt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590835" y="1977948"/>
              <a:ext cx="829224" cy="26050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Metric</a:t>
              </a: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584920" y="2676019"/>
              <a:ext cx="829224" cy="2605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Trace</a:t>
              </a: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3294903" y="3197975"/>
              <a:ext cx="1272704" cy="71099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zh-CN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Spark</a:t>
              </a:r>
            </a:p>
            <a:p>
              <a:pPr algn="ctr"/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463756" y="3479823"/>
              <a:ext cx="952087" cy="3284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800" b="1" dirty="0">
                  <a:solidFill>
                    <a:srgbClr val="FFFFFF"/>
                  </a:solidFill>
                </a:rPr>
                <a:t>数据聚合计算</a:t>
              </a:r>
            </a:p>
          </p:txBody>
        </p:sp>
        <p:sp>
          <p:nvSpPr>
            <p:cNvPr id="21" name="右箭头 20"/>
            <p:cNvSpPr/>
            <p:nvPr/>
          </p:nvSpPr>
          <p:spPr>
            <a:xfrm>
              <a:off x="1512856" y="2235953"/>
              <a:ext cx="211015" cy="417239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22" name="肘形连接符 21"/>
            <p:cNvCxnSpPr>
              <a:stCxn id="8" idx="0"/>
              <a:endCxn id="12" idx="1"/>
            </p:cNvCxnSpPr>
            <p:nvPr/>
          </p:nvCxnSpPr>
          <p:spPr>
            <a:xfrm rot="5400000" flipH="1" flipV="1">
              <a:off x="2705317" y="1250581"/>
              <a:ext cx="261095" cy="943871"/>
            </a:xfrm>
            <a:prstGeom prst="bentConnector2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肘形连接符 22"/>
            <p:cNvCxnSpPr>
              <a:stCxn id="8" idx="2"/>
              <a:endCxn id="19" idx="1"/>
            </p:cNvCxnSpPr>
            <p:nvPr/>
          </p:nvCxnSpPr>
          <p:spPr>
            <a:xfrm rot="16200000" flipH="1">
              <a:off x="2614905" y="2873471"/>
              <a:ext cx="429021" cy="930974"/>
            </a:xfrm>
            <a:prstGeom prst="bentConnector2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下箭头 23"/>
            <p:cNvSpPr/>
            <p:nvPr/>
          </p:nvSpPr>
          <p:spPr>
            <a:xfrm>
              <a:off x="3836677" y="2868925"/>
              <a:ext cx="215411" cy="217009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5" name="下箭头 24"/>
            <p:cNvSpPr/>
            <p:nvPr/>
          </p:nvSpPr>
          <p:spPr>
            <a:xfrm rot="10800000">
              <a:off x="3836677" y="2003781"/>
              <a:ext cx="215411" cy="217009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26" name="肘形连接符 25"/>
            <p:cNvCxnSpPr>
              <a:stCxn id="12" idx="3"/>
              <a:endCxn id="16" idx="1"/>
            </p:cNvCxnSpPr>
            <p:nvPr/>
          </p:nvCxnSpPr>
          <p:spPr>
            <a:xfrm>
              <a:off x="4567606" y="1591969"/>
              <a:ext cx="877207" cy="442953"/>
            </a:xfrm>
            <a:prstGeom prst="bentConnector2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肘形连接符 26"/>
            <p:cNvCxnSpPr>
              <a:stCxn id="19" idx="3"/>
              <a:endCxn id="16" idx="3"/>
            </p:cNvCxnSpPr>
            <p:nvPr/>
          </p:nvCxnSpPr>
          <p:spPr>
            <a:xfrm flipV="1">
              <a:off x="4567606" y="2902478"/>
              <a:ext cx="877208" cy="650992"/>
            </a:xfrm>
            <a:prstGeom prst="bentConnector2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圆角矩形 27"/>
            <p:cNvSpPr/>
            <p:nvPr/>
          </p:nvSpPr>
          <p:spPr>
            <a:xfrm>
              <a:off x="6436810" y="1983668"/>
              <a:ext cx="919185" cy="40181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监控大盘</a:t>
              </a:r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6436810" y="2657387"/>
              <a:ext cx="919184" cy="40181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智能预警</a:t>
              </a:r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右箭头 29"/>
            <p:cNvSpPr/>
            <p:nvPr/>
          </p:nvSpPr>
          <p:spPr>
            <a:xfrm>
              <a:off x="6083782" y="2260080"/>
              <a:ext cx="211015" cy="417239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518548" y="4390490"/>
            <a:ext cx="5997381" cy="1398442"/>
            <a:chOff x="4518548" y="4390490"/>
            <a:chExt cx="5997381" cy="1398442"/>
          </a:xfrm>
        </p:grpSpPr>
        <p:grpSp>
          <p:nvGrpSpPr>
            <p:cNvPr id="32" name="组合 31"/>
            <p:cNvGrpSpPr/>
            <p:nvPr/>
          </p:nvGrpSpPr>
          <p:grpSpPr>
            <a:xfrm>
              <a:off x="4523646" y="4595019"/>
              <a:ext cx="5992283" cy="797883"/>
              <a:chOff x="584667" y="1789554"/>
              <a:chExt cx="6952148" cy="1271386"/>
            </a:xfrm>
          </p:grpSpPr>
          <p:sp>
            <p:nvSpPr>
              <p:cNvPr id="45" name="圆角矩形 44"/>
              <p:cNvSpPr/>
              <p:nvPr/>
            </p:nvSpPr>
            <p:spPr>
              <a:xfrm>
                <a:off x="1777027" y="1789554"/>
                <a:ext cx="1145990" cy="127138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LogSDK</a:t>
                </a:r>
                <a:endParaRPr kumimoji="1" lang="en-US" altLang="zh-CN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kumimoji="1" lang="en-US" altLang="zh-CN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kumimoji="1" lang="en-US" altLang="zh-CN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kumimoji="1" lang="en-US" altLang="zh-CN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kumimoji="1" lang="zh-CN" alt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zh-CN" altLang="en-US" sz="1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圆角矩形 45"/>
              <p:cNvSpPr/>
              <p:nvPr/>
            </p:nvSpPr>
            <p:spPr>
              <a:xfrm>
                <a:off x="584667" y="2456742"/>
                <a:ext cx="829224" cy="26050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5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IoT</a:t>
                </a: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1847207" y="2178552"/>
                <a:ext cx="452531" cy="27577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800" b="1" dirty="0">
                    <a:solidFill>
                      <a:srgbClr val="FFFFFF"/>
                    </a:solidFill>
                  </a:rPr>
                  <a:t>埋点</a:t>
                </a:r>
              </a:p>
            </p:txBody>
          </p:sp>
          <p:sp>
            <p:nvSpPr>
              <p:cNvPr id="48" name="罐形 106"/>
              <p:cNvSpPr/>
              <p:nvPr/>
            </p:nvSpPr>
            <p:spPr>
              <a:xfrm>
                <a:off x="5345682" y="2020551"/>
                <a:ext cx="993916" cy="867556"/>
              </a:xfrm>
              <a:prstGeom prst="ca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HoraeDB</a:t>
                </a:r>
                <a:endParaRPr kumimoji="1"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圆角矩形 48"/>
              <p:cNvSpPr/>
              <p:nvPr/>
            </p:nvSpPr>
            <p:spPr>
              <a:xfrm>
                <a:off x="584667" y="2117371"/>
                <a:ext cx="829224" cy="26050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5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H5</a:t>
                </a:r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590649" y="2796113"/>
                <a:ext cx="829224" cy="26050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外投</a:t>
                </a:r>
                <a:endParaRPr kumimoji="1" lang="en-US" altLang="zh-CN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右箭头 50"/>
              <p:cNvSpPr/>
              <p:nvPr/>
            </p:nvSpPr>
            <p:spPr>
              <a:xfrm>
                <a:off x="1512856" y="2235953"/>
                <a:ext cx="211015" cy="417239"/>
              </a:xfrm>
              <a:prstGeom prst="rightArrow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i="0" u="none" strike="noStrike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2" name="圆角矩形 51"/>
              <p:cNvSpPr/>
              <p:nvPr/>
            </p:nvSpPr>
            <p:spPr>
              <a:xfrm>
                <a:off x="6617629" y="1972254"/>
                <a:ext cx="919186" cy="40181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监控大盘</a:t>
                </a:r>
                <a:endParaRPr kumimoji="1" lang="en-US" altLang="zh-CN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6617629" y="2645973"/>
                <a:ext cx="919184" cy="40181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智能预警</a:t>
                </a:r>
                <a:endParaRPr kumimoji="1" lang="en-US" altLang="zh-CN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3" name="圆角矩形 32"/>
            <p:cNvSpPr/>
            <p:nvPr/>
          </p:nvSpPr>
          <p:spPr>
            <a:xfrm>
              <a:off x="6798710" y="4390490"/>
              <a:ext cx="1540564" cy="13984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en-US" altLang="zh-C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1000" dirty="0">
                <a:solidFill>
                  <a:srgbClr val="FFFFFF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926897" y="4739985"/>
              <a:ext cx="588969" cy="2290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b="1" dirty="0" err="1">
                  <a:solidFill>
                    <a:srgbClr val="FFFFFF"/>
                  </a:solidFill>
                </a:rPr>
                <a:t>Cspace</a:t>
              </a:r>
              <a:endParaRPr kumimoji="1" lang="zh-CN" alt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624045" y="4735362"/>
              <a:ext cx="588969" cy="2290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b="1" dirty="0" err="1">
                  <a:solidFill>
                    <a:srgbClr val="FFFFFF"/>
                  </a:solidFill>
                </a:rPr>
                <a:t>Cspace</a:t>
              </a:r>
              <a:endParaRPr kumimoji="1" lang="zh-CN" alt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931526" y="5318248"/>
              <a:ext cx="588969" cy="2290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b="1" dirty="0">
                  <a:solidFill>
                    <a:srgbClr val="FFFFFF"/>
                  </a:solidFill>
                </a:rPr>
                <a:t>Vessel</a:t>
              </a:r>
              <a:endParaRPr kumimoji="1" lang="zh-CN" alt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623715" y="5318248"/>
              <a:ext cx="588969" cy="2290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b="1" dirty="0">
                  <a:solidFill>
                    <a:srgbClr val="FFFFFF"/>
                  </a:solidFill>
                </a:rPr>
                <a:t>Vessel</a:t>
              </a:r>
              <a:endParaRPr kumimoji="1" lang="zh-CN" alt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38" name="右箭头 37"/>
            <p:cNvSpPr/>
            <p:nvPr/>
          </p:nvSpPr>
          <p:spPr>
            <a:xfrm>
              <a:off x="6595179" y="4902893"/>
              <a:ext cx="181881" cy="261847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9" name="右箭头 38"/>
            <p:cNvSpPr/>
            <p:nvPr/>
          </p:nvSpPr>
          <p:spPr>
            <a:xfrm>
              <a:off x="8387310" y="4902893"/>
              <a:ext cx="181881" cy="261847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0" name="右箭头 39"/>
            <p:cNvSpPr/>
            <p:nvPr/>
          </p:nvSpPr>
          <p:spPr>
            <a:xfrm>
              <a:off x="9531712" y="4926228"/>
              <a:ext cx="181881" cy="261847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1" name="右箭头 40"/>
            <p:cNvSpPr/>
            <p:nvPr/>
          </p:nvSpPr>
          <p:spPr>
            <a:xfrm rot="16200000">
              <a:off x="7152382" y="5032731"/>
              <a:ext cx="181881" cy="261847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2" name="右箭头 41"/>
            <p:cNvSpPr/>
            <p:nvPr/>
          </p:nvSpPr>
          <p:spPr>
            <a:xfrm rot="16200000">
              <a:off x="7852589" y="5032731"/>
              <a:ext cx="181881" cy="261847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229426" y="4413192"/>
              <a:ext cx="2667397" cy="2564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R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Helvetica Light"/>
                </a:rPr>
                <a:t>采集计算</a:t>
              </a: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4518548" y="4585563"/>
              <a:ext cx="714735" cy="16348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小程序</a:t>
              </a:r>
              <a:endParaRPr kumimoji="1" lang="en-US" altLang="zh-CN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6076551" y="4839142"/>
            <a:ext cx="390051" cy="1730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" b="1" dirty="0">
                <a:solidFill>
                  <a:srgbClr val="FFFFFF"/>
                </a:solidFill>
              </a:rPr>
              <a:t>加密</a:t>
            </a:r>
          </a:p>
        </p:txBody>
      </p:sp>
      <p:sp>
        <p:nvSpPr>
          <p:cNvPr id="55" name="矩形 54"/>
          <p:cNvSpPr/>
          <p:nvPr/>
        </p:nvSpPr>
        <p:spPr>
          <a:xfrm>
            <a:off x="5607465" y="5081525"/>
            <a:ext cx="390052" cy="1730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" b="1" dirty="0">
                <a:solidFill>
                  <a:srgbClr val="FFFFFF"/>
                </a:solidFill>
              </a:rPr>
              <a:t>抽样</a:t>
            </a:r>
          </a:p>
        </p:txBody>
      </p:sp>
      <p:sp>
        <p:nvSpPr>
          <p:cNvPr id="56" name="矩形 55"/>
          <p:cNvSpPr/>
          <p:nvPr/>
        </p:nvSpPr>
        <p:spPr>
          <a:xfrm>
            <a:off x="6081266" y="5077119"/>
            <a:ext cx="390051" cy="1730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" b="1" dirty="0">
                <a:solidFill>
                  <a:srgbClr val="FFFFFF"/>
                </a:solidFill>
              </a:rPr>
              <a:t>存储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24"/>
    </mc:Choice>
    <mc:Fallback xmlns="">
      <p:transition spd="slow" advTm="22224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应用</a:t>
            </a:r>
            <a:r>
              <a:rPr lang="zh-CN" altLang="en-US" sz="24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8211891" y="1749329"/>
            <a:ext cx="1556849" cy="3974123"/>
          </a:xfrm>
          <a:prstGeom prst="rect">
            <a:avLst/>
          </a:prstGeom>
          <a:solidFill>
            <a:srgbClr val="FFFFFF"/>
          </a:solidFill>
          <a:ln w="31750" cap="flat">
            <a:solidFill>
              <a:srgbClr val="00B0F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00528" y="1749329"/>
            <a:ext cx="4958862" cy="3974123"/>
          </a:xfrm>
          <a:prstGeom prst="rect">
            <a:avLst/>
          </a:prstGeom>
          <a:solidFill>
            <a:srgbClr val="FFFFFF"/>
          </a:solidFill>
          <a:ln w="31750" cap="flat">
            <a:solidFill>
              <a:srgbClr val="00B0F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659390" y="1749329"/>
            <a:ext cx="1556849" cy="3974123"/>
          </a:xfrm>
          <a:prstGeom prst="rect">
            <a:avLst/>
          </a:prstGeom>
          <a:solidFill>
            <a:srgbClr val="FFFFFF"/>
          </a:solidFill>
          <a:ln w="31750" cap="flat">
            <a:solidFill>
              <a:srgbClr val="00B0F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8" name="文本框 8"/>
          <p:cNvSpPr txBox="1"/>
          <p:nvPr/>
        </p:nvSpPr>
        <p:spPr>
          <a:xfrm>
            <a:off x="2933697" y="1687521"/>
            <a:ext cx="3785523" cy="83099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endParaRPr dirty="0">
              <a:effectLst>
                <a:outerShdw blurRad="38100" dist="19050" dir="2700000" rotWithShape="0">
                  <a:srgbClr val="000000">
                    <a:alpha val="40000"/>
                  </a:srgbClr>
                </a:outerShdw>
              </a:effectLst>
            </a:endParaRPr>
          </a:p>
          <a:p>
            <a:pPr>
              <a:defRPr sz="2400" b="1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defRPr>
            </a:pPr>
            <a:r>
              <a:rPr dirty="0"/>
              <a:t> 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1700528" y="1749329"/>
            <a:ext cx="1333698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sym typeface="Helvetica Light"/>
              </a:rPr>
              <a:t>蚂蚁集团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659390" y="1749329"/>
            <a:ext cx="718145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sym typeface="Helvetica Light"/>
              </a:rPr>
              <a:t>银行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253256" y="1749329"/>
            <a:ext cx="718145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sym typeface="Helvetica Light"/>
              </a:rPr>
              <a:t>社区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2054953" y="2447566"/>
            <a:ext cx="1333698" cy="726440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Helvetica Light"/>
              </a:rPr>
              <a:t>A</a:t>
            </a:r>
            <a:r>
              <a:rPr kumimoji="0" lang="en-US" altLang="zh-CN" i="0" u="none" strike="noStrike" normalizeH="0" baseline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ntmonitor</a:t>
            </a:r>
            <a:endParaRPr kumimoji="0" lang="en-US" altLang="zh-CN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Helvetica Light"/>
              </a:rPr>
              <a:t>智能监控</a:t>
            </a:r>
            <a:endParaRPr kumimoji="0" lang="zh-CN" altLang="en-US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2054953" y="3705066"/>
            <a:ext cx="1333698" cy="726440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ym typeface="Helvetica Light"/>
              </a:rPr>
              <a:t>Pontus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ym typeface="Helvetica Light"/>
              </a:rPr>
              <a:t>计算平台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110836" y="5024288"/>
            <a:ext cx="4290647" cy="419973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 err="1">
                <a:sym typeface="Helvetica Light"/>
              </a:rPr>
              <a:t>HoraeDB</a:t>
            </a:r>
            <a:endParaRPr lang="zh-CN" altLang="en-US" dirty="0">
              <a:sym typeface="Helvetica Light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3516650" y="2447946"/>
            <a:ext cx="1324708" cy="726440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 流计算</a:t>
            </a:r>
            <a:endParaRPr kumimoji="0" lang="en-US" altLang="zh-CN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平台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4969357" y="2450055"/>
            <a:ext cx="1582618" cy="727200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资产优选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4969357" y="3704449"/>
            <a:ext cx="1535723" cy="726440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 err="1">
                <a:sym typeface="Helvetica Light"/>
              </a:rPr>
              <a:t>AntMeta</a:t>
            </a:r>
            <a:r>
              <a:rPr lang="en-US" altLang="zh-CN" dirty="0">
                <a:sym typeface="Helvetica Light"/>
              </a:rPr>
              <a:t>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ym typeface="Helvetica Light"/>
              </a:rPr>
              <a:t>投研平台</a:t>
            </a:r>
          </a:p>
        </p:txBody>
      </p:sp>
      <p:sp>
        <p:nvSpPr>
          <p:cNvPr id="68" name="下箭头 67"/>
          <p:cNvSpPr/>
          <p:nvPr/>
        </p:nvSpPr>
        <p:spPr>
          <a:xfrm rot="10800000">
            <a:off x="2546201" y="4485484"/>
            <a:ext cx="351202" cy="483078"/>
          </a:xfrm>
          <a:prstGeom prst="down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9" name="下箭头 68"/>
          <p:cNvSpPr/>
          <p:nvPr/>
        </p:nvSpPr>
        <p:spPr>
          <a:xfrm rot="10800000">
            <a:off x="5574773" y="4486049"/>
            <a:ext cx="351202" cy="483078"/>
          </a:xfrm>
          <a:prstGeom prst="down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0" name="下箭头 69"/>
          <p:cNvSpPr/>
          <p:nvPr/>
        </p:nvSpPr>
        <p:spPr>
          <a:xfrm rot="10800000">
            <a:off x="5585065" y="3199313"/>
            <a:ext cx="351202" cy="483078"/>
          </a:xfrm>
          <a:prstGeom prst="down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1" name="下箭头 70"/>
          <p:cNvSpPr/>
          <p:nvPr/>
        </p:nvSpPr>
        <p:spPr>
          <a:xfrm rot="10800000">
            <a:off x="2546201" y="3200570"/>
            <a:ext cx="351202" cy="483078"/>
          </a:xfrm>
          <a:prstGeom prst="down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3515284" y="3704449"/>
            <a:ext cx="1333698" cy="726440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ym typeface="Helvetica Light"/>
              </a:rPr>
              <a:t>任务运行</a:t>
            </a:r>
            <a:endParaRPr lang="en-US" altLang="zh-CN" dirty="0"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ym typeface="Helvetica Light"/>
              </a:rPr>
              <a:t>监控</a:t>
            </a:r>
          </a:p>
        </p:txBody>
      </p:sp>
      <p:sp>
        <p:nvSpPr>
          <p:cNvPr id="73" name="下箭头 72"/>
          <p:cNvSpPr/>
          <p:nvPr/>
        </p:nvSpPr>
        <p:spPr>
          <a:xfrm rot="10800000">
            <a:off x="4056007" y="3197878"/>
            <a:ext cx="351202" cy="483078"/>
          </a:xfrm>
          <a:prstGeom prst="down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4" name="下箭头 73"/>
          <p:cNvSpPr/>
          <p:nvPr/>
        </p:nvSpPr>
        <p:spPr>
          <a:xfrm rot="10800000">
            <a:off x="4049995" y="4477874"/>
            <a:ext cx="351202" cy="483078"/>
          </a:xfrm>
          <a:prstGeom prst="down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6762687" y="2798637"/>
            <a:ext cx="1320060" cy="726440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RMS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Helvetica Light"/>
              </a:rPr>
              <a:t> 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Helvetica Light"/>
              </a:rPr>
              <a:t>监控系统</a:t>
            </a:r>
            <a:endParaRPr kumimoji="0" lang="zh-CN" altLang="en-US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6803621" y="4414277"/>
            <a:ext cx="1292244" cy="419973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 err="1">
                <a:sym typeface="Helvetica Light"/>
              </a:rPr>
              <a:t>HoraeDB</a:t>
            </a:r>
            <a:endParaRPr lang="zh-CN" altLang="en-US" dirty="0">
              <a:sym typeface="Helvetica Light"/>
            </a:endParaRPr>
          </a:p>
        </p:txBody>
      </p:sp>
      <p:sp>
        <p:nvSpPr>
          <p:cNvPr id="77" name="下箭头 76"/>
          <p:cNvSpPr/>
          <p:nvPr/>
        </p:nvSpPr>
        <p:spPr>
          <a:xfrm rot="10800000">
            <a:off x="7274142" y="3650402"/>
            <a:ext cx="351202" cy="483078"/>
          </a:xfrm>
          <a:prstGeom prst="down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8313162" y="2329236"/>
            <a:ext cx="612581" cy="1815783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快手监控平台</a:t>
            </a:r>
          </a:p>
        </p:txBody>
      </p:sp>
      <p:sp>
        <p:nvSpPr>
          <p:cNvPr id="79" name="圆角矩形 78"/>
          <p:cNvSpPr/>
          <p:nvPr/>
        </p:nvSpPr>
        <p:spPr>
          <a:xfrm>
            <a:off x="9014868" y="2333480"/>
            <a:ext cx="612581" cy="1800000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某</a:t>
            </a:r>
            <a:r>
              <a:rPr kumimoji="0" lang="en-US" altLang="zh-CN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Helvetica Light"/>
              </a:rPr>
              <a:t>智能门锁</a:t>
            </a:r>
            <a:endParaRPr kumimoji="0" lang="zh-CN" altLang="en-US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8349745" y="4983444"/>
            <a:ext cx="1292244" cy="419973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 err="1">
                <a:sym typeface="Helvetica Light"/>
              </a:rPr>
              <a:t>HoraeDB</a:t>
            </a:r>
            <a:endParaRPr lang="zh-CN" altLang="en-US" dirty="0">
              <a:sym typeface="Helvetica Light"/>
            </a:endParaRPr>
          </a:p>
        </p:txBody>
      </p:sp>
      <p:sp>
        <p:nvSpPr>
          <p:cNvPr id="81" name="下箭头 80"/>
          <p:cNvSpPr/>
          <p:nvPr/>
        </p:nvSpPr>
        <p:spPr>
          <a:xfrm rot="10800000">
            <a:off x="8494447" y="4264264"/>
            <a:ext cx="351202" cy="483078"/>
          </a:xfrm>
          <a:prstGeom prst="down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2" name="下箭头 81"/>
          <p:cNvSpPr/>
          <p:nvPr/>
        </p:nvSpPr>
        <p:spPr>
          <a:xfrm rot="10800000">
            <a:off x="9145557" y="4264264"/>
            <a:ext cx="351202" cy="483078"/>
          </a:xfrm>
          <a:prstGeom prst="down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16"/>
    </mc:Choice>
    <mc:Fallback xmlns="">
      <p:transition spd="slow" advTm="53116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AD5A7135-CE0E-080A-486F-572814D3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67" y="2215711"/>
            <a:ext cx="3848986" cy="3987209"/>
          </a:xfrm>
          <a:prstGeom prst="rect">
            <a:avLst/>
          </a:prstGeom>
        </p:spPr>
      </p:pic>
      <p:pic>
        <p:nvPicPr>
          <p:cNvPr id="4" name="图片 9">
            <a:extLst>
              <a:ext uri="{FF2B5EF4-FFF2-40B4-BE49-F238E27FC236}">
                <a16:creationId xmlns:a16="http://schemas.microsoft.com/office/drawing/2014/main" id="{50ECF0F5-2593-61B7-87AF-473CB4C8D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889" y="2604977"/>
            <a:ext cx="3318756" cy="32086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E09E0C3-E252-8C27-2635-8E848A0CBCA8}"/>
              </a:ext>
            </a:extLst>
          </p:cNvPr>
          <p:cNvSpPr txBox="1"/>
          <p:nvPr/>
        </p:nvSpPr>
        <p:spPr>
          <a:xfrm>
            <a:off x="1974998" y="155375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https://github.com/CeresDB/horaedb</a:t>
            </a:r>
          </a:p>
        </p:txBody>
      </p:sp>
    </p:spTree>
    <p:extLst>
      <p:ext uri="{BB962C8B-B14F-4D97-AF65-F5344CB8AC3E}">
        <p14:creationId xmlns:p14="http://schemas.microsoft.com/office/powerpoint/2010/main" val="292613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16"/>
    </mc:Choice>
    <mc:Fallback xmlns="">
      <p:transition spd="slow" advTm="53116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793116" y="2736850"/>
            <a:ext cx="902811" cy="662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谢谢</a:t>
            </a:r>
            <a:endParaRPr lang="zh-CN" sz="28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99"/>
    </mc:Choice>
    <mc:Fallback xmlns="">
      <p:transition spd="slow" advTm="6239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708998" y="2829560"/>
            <a:ext cx="1260280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1.</a:t>
            </a:r>
            <a:r>
              <a:rPr lang="zh-CN" altLang="en-US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背景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0"/>
    </mc:Choice>
    <mc:Fallback xmlns="">
      <p:transition spd="slow" advTm="197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时序数据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4" name="Picture 5" descr="page3image42237952">
            <a:extLst>
              <a:ext uri="{FF2B5EF4-FFF2-40B4-BE49-F238E27FC236}">
                <a16:creationId xmlns:a16="http://schemas.microsoft.com/office/drawing/2014/main" id="{30AB5E82-D8F9-92F8-D54C-B6BE35200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385" y="1826278"/>
            <a:ext cx="6692899" cy="411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FD83E316-1290-976D-3D9D-4A74D9A4C01F}"/>
              </a:ext>
            </a:extLst>
          </p:cNvPr>
          <p:cNvSpPr txBox="1"/>
          <p:nvPr/>
        </p:nvSpPr>
        <p:spPr>
          <a:xfrm>
            <a:off x="774124" y="2046396"/>
            <a:ext cx="7147131" cy="2316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25500">
              <a:lnSpc>
                <a:spcPct val="150000"/>
              </a:lnSpc>
            </a:pPr>
            <a:r>
              <a:rPr lang="zh-CN" altLang="en-US" sz="1400" b="1" dirty="0">
                <a:solidFill>
                  <a:srgbClr val="0C5E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时序数据 </a:t>
            </a:r>
            <a:endParaRPr lang="zh-CN" altLang="en-US" sz="1400" b="1" dirty="0">
              <a:solidFill>
                <a:srgbClr val="0C5EFF"/>
              </a:solidFill>
              <a:effectLst/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基于</a:t>
            </a:r>
            <a:r>
              <a:rPr lang="zh-CN" altLang="en-US" sz="1400" dirty="0">
                <a:solidFill>
                  <a:srgbClr val="FF3300"/>
                </a:solidFill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标签</a:t>
            </a:r>
            <a:r>
              <a:rPr lang="zh-CN" altLang="en-US" sz="14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指定</a:t>
            </a:r>
            <a:r>
              <a:rPr lang="zh-CN" altLang="en-US" sz="1400" dirty="0">
                <a:solidFill>
                  <a:srgbClr val="FF3300"/>
                </a:solidFill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对象</a:t>
            </a:r>
            <a:r>
              <a:rPr lang="zh-CN" altLang="en-US" sz="14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。</a:t>
            </a:r>
            <a:endParaRPr lang="en-US" altLang="zh-CN" sz="1400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该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对象</a:t>
            </a:r>
            <a:r>
              <a:rPr lang="zh-CN" altLang="en-US" sz="14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随着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时间</a:t>
            </a:r>
            <a:r>
              <a:rPr lang="zh-CN" altLang="en-US" sz="14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产生的一系列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指标</a:t>
            </a:r>
            <a:r>
              <a:rPr lang="zh-CN" altLang="en-US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数据点</a:t>
            </a:r>
            <a:r>
              <a:rPr lang="zh-CN" altLang="en-US" sz="14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，</a:t>
            </a:r>
            <a:endParaRPr lang="en-US" altLang="zh-CN" sz="14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  在有时间的坐标系中，可以将这些数据点连成线</a:t>
            </a:r>
            <a:endParaRPr lang="en-US" altLang="zh-CN" sz="1400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solidFill>
                <a:srgbClr val="0075FF"/>
              </a:solidFill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0075FF"/>
                </a:solidFill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场景</a:t>
            </a:r>
            <a:endParaRPr lang="en-US" altLang="zh-CN" sz="1400" b="1" dirty="0">
              <a:solidFill>
                <a:srgbClr val="0075FF"/>
              </a:solidFill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Io</a:t>
            </a:r>
            <a:r>
              <a:rPr lang="en-US" altLang="zh-CN" sz="14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</a:t>
            </a:r>
            <a:r>
              <a:rPr lang="zh-CN" altLang="en-US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、</a:t>
            </a:r>
            <a:r>
              <a:rPr lang="en-US" altLang="zh-CN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APM</a:t>
            </a:r>
            <a:r>
              <a:rPr lang="zh-CN" altLang="en-US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（应用性能监控）</a:t>
            </a:r>
            <a:r>
              <a:rPr lang="en-US" altLang="zh-CN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……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960171-73D0-5F9E-3AE2-A08CBF2BD362}"/>
              </a:ext>
            </a:extLst>
          </p:cNvPr>
          <p:cNvSpPr txBox="1"/>
          <p:nvPr/>
        </p:nvSpPr>
        <p:spPr>
          <a:xfrm>
            <a:off x="5254624" y="30199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04"/>
    </mc:Choice>
    <mc:Fallback xmlns="">
      <p:transition spd="slow" advTm="5680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1879041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现状 </a:t>
            </a:r>
            <a:r>
              <a:rPr lang="en-US" altLang="zh-CN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&amp;</a:t>
            </a: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问题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14681-FFAE-02CD-B9BA-55E17DE72660}"/>
              </a:ext>
            </a:extLst>
          </p:cNvPr>
          <p:cNvSpPr txBox="1"/>
          <p:nvPr/>
        </p:nvSpPr>
        <p:spPr>
          <a:xfrm>
            <a:off x="1893244" y="1966236"/>
            <a:ext cx="6121100" cy="170540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25500">
              <a:lnSpc>
                <a:spcPct val="150000"/>
              </a:lnSpc>
            </a:pPr>
            <a:r>
              <a:rPr lang="zh-CN" altLang="en-US" b="1" dirty="0">
                <a:solidFill>
                  <a:srgbClr val="0C5EFF"/>
                </a:solidFill>
                <a:latin typeface="+mn-ea"/>
                <a:cs typeface="Alibaba PuHuiTi B" pitchFamily="18" charset="-122"/>
              </a:rPr>
              <a:t>主流的时序数据库</a:t>
            </a:r>
            <a:endParaRPr lang="zh-CN" altLang="en-US" dirty="0">
              <a:solidFill>
                <a:srgbClr val="0C5EFF"/>
              </a:solidFill>
              <a:effectLst/>
              <a:latin typeface="+mn-ea"/>
              <a:cs typeface="Alibaba PuHuiTi M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effectLst/>
                <a:latin typeface="+mn-ea"/>
                <a:cs typeface="Alibaba PuHuiTi M" pitchFamily="18" charset="-122"/>
              </a:rPr>
              <a:t>InfluxDB</a:t>
            </a:r>
            <a:endParaRPr lang="zh-CN" altLang="en-US" dirty="0">
              <a:effectLst/>
              <a:latin typeface="+mn-ea"/>
              <a:cs typeface="Alibaba PuHuiTi M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+mn-ea"/>
                <a:cs typeface="Alibaba PuHuiTi M" pitchFamily="18" charset="-122"/>
              </a:rPr>
              <a:t>Prometheus</a:t>
            </a:r>
            <a:endParaRPr lang="en-US" altLang="zh-CN" dirty="0">
              <a:latin typeface="+mn-ea"/>
              <a:cs typeface="Alibaba PuHuiTi M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+mn-ea"/>
                <a:cs typeface="Alibaba PuHuiTi M" pitchFamily="18" charset="-122"/>
              </a:rPr>
              <a:t>VictoriaMetrics</a:t>
            </a:r>
            <a:endParaRPr lang="en-US" altLang="zh-CN" dirty="0">
              <a:latin typeface="+mn-ea"/>
              <a:cs typeface="Alibaba PuHuiTi M" pitchFamily="18" charset="-122"/>
            </a:endParaRPr>
          </a:p>
        </p:txBody>
      </p:sp>
      <p:sp>
        <p:nvSpPr>
          <p:cNvPr id="4" name="右箭头 90">
            <a:extLst>
              <a:ext uri="{FF2B5EF4-FFF2-40B4-BE49-F238E27FC236}">
                <a16:creationId xmlns:a16="http://schemas.microsoft.com/office/drawing/2014/main" id="{FF2D80E9-8282-BBFD-6F53-14F4F7C6B771}"/>
              </a:ext>
            </a:extLst>
          </p:cNvPr>
          <p:cNvSpPr/>
          <p:nvPr/>
        </p:nvSpPr>
        <p:spPr>
          <a:xfrm>
            <a:off x="4707154" y="2344577"/>
            <a:ext cx="927997" cy="581439"/>
          </a:xfrm>
          <a:prstGeom prst="rightArrow">
            <a:avLst>
              <a:gd name="adj1" fmla="val 36818"/>
              <a:gd name="adj2" fmla="val 50000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Lucida Grand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3F9F4-A686-CCC1-7B2F-45D72A98000E}"/>
              </a:ext>
            </a:extLst>
          </p:cNvPr>
          <p:cNvSpPr txBox="1"/>
          <p:nvPr/>
        </p:nvSpPr>
        <p:spPr>
          <a:xfrm>
            <a:off x="6328877" y="1966236"/>
            <a:ext cx="3370934" cy="12738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25500">
              <a:lnSpc>
                <a:spcPct val="150000"/>
              </a:lnSpc>
            </a:pPr>
            <a:r>
              <a:rPr lang="zh-CN" altLang="en-US" b="1" dirty="0">
                <a:solidFill>
                  <a:srgbClr val="0C5EFF"/>
                </a:solidFill>
                <a:latin typeface="+mn-ea"/>
                <a:cs typeface="Alibaba PuHuiTi B" pitchFamily="18" charset="-122"/>
              </a:rPr>
              <a:t>问题</a:t>
            </a:r>
            <a:endParaRPr lang="zh-CN" altLang="en-US" b="1" dirty="0">
              <a:solidFill>
                <a:srgbClr val="0C5EFF"/>
              </a:solidFill>
              <a:effectLst/>
              <a:latin typeface="+mn-ea"/>
              <a:cs typeface="Alibaba PuHuiTi B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+mn-ea"/>
                <a:cs typeface="Alibaba PuHuiTi M" pitchFamily="18" charset="-122"/>
              </a:rPr>
              <a:t>• </a:t>
            </a:r>
            <a:r>
              <a:rPr lang="zh-CN" altLang="en-US" dirty="0">
                <a:effectLst/>
                <a:latin typeface="+mn-ea"/>
                <a:cs typeface="Alibaba PuHuiTi M" pitchFamily="18" charset="-122"/>
              </a:rPr>
              <a:t>时间线高基数问题</a:t>
            </a:r>
            <a:endParaRPr lang="en-US" altLang="zh-CN" dirty="0">
              <a:latin typeface="+mn-ea"/>
              <a:cs typeface="Alibaba PuHuiTi M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+mn-ea"/>
                <a:cs typeface="Alibaba PuHuiTi M" pitchFamily="18" charset="-122"/>
              </a:rPr>
              <a:t>• </a:t>
            </a:r>
            <a:r>
              <a:rPr lang="zh-CN" altLang="en-US" dirty="0">
                <a:latin typeface="+mn-ea"/>
                <a:cs typeface="Alibaba PuHuiTi M" pitchFamily="18" charset="-122"/>
              </a:rPr>
              <a:t>社区分布式方案不够完备</a:t>
            </a:r>
            <a:endParaRPr lang="en-US" altLang="zh-CN" dirty="0">
              <a:latin typeface="+mn-ea"/>
              <a:cs typeface="Alibaba PuHuiTi M" pitchFamily="18" charset="-122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43CD0947-2B83-3BB7-D966-F78FD5B446E4}"/>
              </a:ext>
            </a:extLst>
          </p:cNvPr>
          <p:cNvSpPr txBox="1"/>
          <p:nvPr/>
        </p:nvSpPr>
        <p:spPr>
          <a:xfrm>
            <a:off x="1893244" y="4258562"/>
            <a:ext cx="399592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25500">
              <a:lnSpc>
                <a:spcPct val="150000"/>
              </a:lnSpc>
            </a:pPr>
            <a:r>
              <a:rPr lang="zh-CN" altLang="en-US" b="1" dirty="0">
                <a:solidFill>
                  <a:srgbClr val="0C5EFF"/>
                </a:solidFill>
                <a:latin typeface="+mn-ea"/>
                <a:cs typeface="Alibaba PuHuiTi B" pitchFamily="18" charset="-122"/>
              </a:rPr>
              <a:t>蚂蚁的内部实践</a:t>
            </a:r>
            <a:endParaRPr lang="zh-CN" altLang="en-US" dirty="0">
              <a:effectLst/>
              <a:latin typeface="+mn-ea"/>
              <a:cs typeface="Alibaba PuHuiTi M" pitchFamily="18" charset="-122"/>
            </a:endParaRPr>
          </a:p>
          <a:p>
            <a:r>
              <a:rPr lang="en-US" altLang="zh-CN" dirty="0">
                <a:effectLst/>
                <a:latin typeface="+mn-ea"/>
                <a:cs typeface="Alibaba PuHuiTi M" pitchFamily="18" charset="-122"/>
              </a:rPr>
              <a:t>• </a:t>
            </a:r>
            <a:r>
              <a:rPr lang="zh-CN" altLang="en-US" dirty="0">
                <a:latin typeface="+mn-ea"/>
                <a:cs typeface="Alibaba PuHuiTi M" pitchFamily="18" charset="-122"/>
              </a:rPr>
              <a:t> </a:t>
            </a:r>
            <a:r>
              <a:rPr lang="en-US" altLang="zh-CN" dirty="0" err="1">
                <a:latin typeface="+mn-ea"/>
                <a:cs typeface="Alibaba PuHuiTi M" pitchFamily="18" charset="-122"/>
              </a:rPr>
              <a:t>Antmonitor</a:t>
            </a:r>
            <a:r>
              <a:rPr lang="zh-CN" altLang="en-US" dirty="0">
                <a:latin typeface="+mn-ea"/>
                <a:cs typeface="Alibaba PuHuiTi M" pitchFamily="18" charset="-122"/>
              </a:rPr>
              <a:t> 的底层存储</a:t>
            </a:r>
            <a:endParaRPr lang="zh-CN" altLang="en-US" dirty="0">
              <a:effectLst/>
              <a:latin typeface="+mn-ea"/>
              <a:cs typeface="Alibaba PuHuiTi M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88"/>
    </mc:Choice>
    <mc:Fallback xmlns="">
      <p:transition spd="slow" advTm="8918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1879041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现状 </a:t>
            </a:r>
            <a:r>
              <a:rPr lang="en-US" altLang="zh-CN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&amp;</a:t>
            </a: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问题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C6E4DD-D00A-A41C-6D3E-9D3E3AD43C18}"/>
              </a:ext>
            </a:extLst>
          </p:cNvPr>
          <p:cNvSpPr txBox="1"/>
          <p:nvPr/>
        </p:nvSpPr>
        <p:spPr>
          <a:xfrm>
            <a:off x="1390207" y="1465680"/>
            <a:ext cx="6097772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25500">
              <a:lnSpc>
                <a:spcPct val="150000"/>
              </a:lnSpc>
            </a:pPr>
            <a:r>
              <a:rPr lang="zh-CN" altLang="en-US" sz="2400" b="1" dirty="0">
                <a:latin typeface="+mn-ea"/>
                <a:cs typeface="Alibaba PuHuiTi M" pitchFamily="18" charset="-122"/>
              </a:rPr>
              <a:t>何为时间线？</a:t>
            </a:r>
            <a:endParaRPr lang="zh-CN" altLang="en-US" sz="2400" b="1" dirty="0">
              <a:effectLst/>
              <a:latin typeface="+mn-ea"/>
              <a:cs typeface="Alibaba PuHuiTi M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647A90C-74AC-05A3-1C9D-976CC0A26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270" y="2668772"/>
            <a:ext cx="8920716" cy="3296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959"/>
    </mc:Choice>
    <mc:Fallback xmlns="">
      <p:transition spd="slow" advTm="31695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1879041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现状 </a:t>
            </a:r>
            <a:r>
              <a:rPr lang="en-US" altLang="zh-CN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&amp;</a:t>
            </a: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问题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C6E4DD-D00A-A41C-6D3E-9D3E3AD43C18}"/>
              </a:ext>
            </a:extLst>
          </p:cNvPr>
          <p:cNvSpPr txBox="1"/>
          <p:nvPr/>
        </p:nvSpPr>
        <p:spPr>
          <a:xfrm>
            <a:off x="1400840" y="1378757"/>
            <a:ext cx="6097772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25500">
              <a:lnSpc>
                <a:spcPct val="150000"/>
              </a:lnSpc>
            </a:pPr>
            <a:r>
              <a:rPr lang="zh-CN" altLang="en-US" sz="2400" b="1" dirty="0">
                <a:effectLst/>
                <a:latin typeface="+mn-ea"/>
                <a:cs typeface="Alibaba PuHuiTi M" pitchFamily="18" charset="-122"/>
              </a:rPr>
              <a:t>倒排索引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E89C50-C0D7-F048-0806-E1D8B70DC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59" y="3429000"/>
            <a:ext cx="7772400" cy="336201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7A031C-BBAD-200F-1EDB-8A709D57FFC5}"/>
              </a:ext>
            </a:extLst>
          </p:cNvPr>
          <p:cNvSpPr txBox="1"/>
          <p:nvPr/>
        </p:nvSpPr>
        <p:spPr>
          <a:xfrm>
            <a:off x="1910346" y="2077856"/>
            <a:ext cx="451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如何支持多维查询</a:t>
            </a:r>
            <a:r>
              <a:rPr kumimoji="1" lang="zh-CN" altLang="en-US" b="1" dirty="0"/>
              <a:t>？</a:t>
            </a:r>
            <a:r>
              <a:rPr kumimoji="1" lang="zh-CN" altLang="en-US" b="1" dirty="0">
                <a:solidFill>
                  <a:srgbClr val="FF0000"/>
                </a:solidFill>
              </a:rPr>
              <a:t>倒排索引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9ECF97-47A3-5589-FDEE-73FAE93CE29E}"/>
              </a:ext>
            </a:extLst>
          </p:cNvPr>
          <p:cNvSpPr txBox="1"/>
          <p:nvPr/>
        </p:nvSpPr>
        <p:spPr>
          <a:xfrm>
            <a:off x="1910345" y="2630344"/>
            <a:ext cx="681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时间线少</a:t>
            </a:r>
            <a:r>
              <a:rPr kumimoji="1" lang="zh-CN" altLang="en-US" dirty="0"/>
              <a:t>，</a:t>
            </a:r>
            <a:r>
              <a:rPr kumimoji="1" lang="zh-CN" altLang="en-US" dirty="0">
                <a:solidFill>
                  <a:srgbClr val="FF0000"/>
                </a:solidFill>
              </a:rPr>
              <a:t>适配度高</a:t>
            </a:r>
            <a:r>
              <a:rPr kumimoji="1" lang="zh-CN" altLang="en-US" dirty="0"/>
              <a:t>的场景，倒排索引能直接</a:t>
            </a:r>
            <a:r>
              <a:rPr kumimoji="1" lang="zh-CN" altLang="en-US" dirty="0">
                <a:solidFill>
                  <a:srgbClr val="FF0000"/>
                </a:solidFill>
              </a:rPr>
              <a:t>全量</a:t>
            </a:r>
            <a:r>
              <a:rPr kumimoji="1" lang="zh-CN" altLang="en-US" dirty="0"/>
              <a:t>存放在</a:t>
            </a:r>
            <a:r>
              <a:rPr kumimoji="1" lang="zh-CN" altLang="en-US" dirty="0">
                <a:solidFill>
                  <a:srgbClr val="FF0000"/>
                </a:solidFill>
              </a:rPr>
              <a:t>内存</a:t>
            </a:r>
            <a:r>
              <a:rPr kumimoji="1" lang="zh-CN" altLang="en-US" dirty="0"/>
              <a:t>中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23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959"/>
    </mc:Choice>
    <mc:Fallback xmlns="">
      <p:transition spd="slow" advTm="31695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0245" y="241300"/>
            <a:ext cx="1879041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现状 </a:t>
            </a:r>
            <a:r>
              <a:rPr lang="en-US" altLang="zh-CN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&amp;</a:t>
            </a:r>
            <a:r>
              <a:rPr lang="zh-CN" altLang="en-US" sz="24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问题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C6E4DD-D00A-A41C-6D3E-9D3E3AD43C18}"/>
              </a:ext>
            </a:extLst>
          </p:cNvPr>
          <p:cNvSpPr txBox="1"/>
          <p:nvPr/>
        </p:nvSpPr>
        <p:spPr>
          <a:xfrm>
            <a:off x="1400840" y="1378757"/>
            <a:ext cx="6097772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25500">
              <a:lnSpc>
                <a:spcPct val="150000"/>
              </a:lnSpc>
            </a:pPr>
            <a:r>
              <a:rPr lang="zh-CN" altLang="en-US" sz="2400" b="1" dirty="0">
                <a:latin typeface="+mn-ea"/>
                <a:cs typeface="Alibaba PuHuiTi M" pitchFamily="18" charset="-122"/>
              </a:rPr>
              <a:t>时间线高基数问题</a:t>
            </a:r>
            <a:endParaRPr lang="zh-CN" altLang="en-US" sz="2400" b="1" dirty="0">
              <a:effectLst/>
              <a:latin typeface="+mn-ea"/>
              <a:cs typeface="Alibaba PuHuiTi M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3163DC-7A99-46A0-F72A-96673762F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828" y="2154561"/>
            <a:ext cx="6459278" cy="447165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0DADCB6-6312-FEBB-D3A3-00D36684DDE8}"/>
              </a:ext>
            </a:extLst>
          </p:cNvPr>
          <p:cNvSpPr txBox="1"/>
          <p:nvPr/>
        </p:nvSpPr>
        <p:spPr>
          <a:xfrm>
            <a:off x="826682" y="2494926"/>
            <a:ext cx="4585290" cy="2705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cs typeface="Alibaba PuHuiTi M" pitchFamily="18" charset="-122"/>
              </a:rPr>
              <a:t>写入性能差</a:t>
            </a:r>
            <a:r>
              <a:rPr lang="zh-CN" altLang="en-US" sz="1600" dirty="0">
                <a:latin typeface="+mn-ea"/>
                <a:cs typeface="Alibaba PuHuiTi M" pitchFamily="18" charset="-122"/>
              </a:rPr>
              <a:t>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cs typeface="Alibaba PuHuiTi M" pitchFamily="18" charset="-122"/>
              </a:rPr>
              <a:t>索引膨胀</a:t>
            </a:r>
            <a:r>
              <a:rPr lang="zh-CN" altLang="en-US" sz="1600" dirty="0">
                <a:latin typeface="+mn-ea"/>
                <a:cs typeface="Alibaba PuHuiTi M" pitchFamily="18" charset="-122"/>
              </a:rPr>
              <a:t>，需要 </a:t>
            </a:r>
            <a:r>
              <a:rPr lang="en-US" altLang="zh-CN" sz="1600" dirty="0">
                <a:latin typeface="+mn-ea"/>
                <a:cs typeface="Alibaba PuHuiTi M" pitchFamily="18" charset="-122"/>
              </a:rPr>
              <a:t>dump </a:t>
            </a:r>
            <a:r>
              <a:rPr lang="zh-CN" altLang="en-US" sz="1600" dirty="0">
                <a:latin typeface="+mn-ea"/>
                <a:cs typeface="Alibaba PuHuiTi M" pitchFamily="18" charset="-122"/>
              </a:rPr>
              <a:t>到磁盘，</a:t>
            </a:r>
            <a:r>
              <a:rPr lang="en-US" altLang="zh-CN" sz="1600" dirty="0">
                <a:latin typeface="+mn-ea"/>
                <a:cs typeface="Alibaba PuHuiTi M" pitchFamily="18" charset="-122"/>
              </a:rPr>
              <a:t>dump </a:t>
            </a:r>
            <a:r>
              <a:rPr lang="zh-CN" altLang="en-US" sz="1600" dirty="0">
                <a:latin typeface="+mn-ea"/>
                <a:cs typeface="Alibaba PuHuiTi M" pitchFamily="18" charset="-122"/>
              </a:rPr>
              <a:t>情况下控制不好甚至也会 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cs typeface="Alibaba PuHuiTi M" pitchFamily="18" charset="-122"/>
              </a:rPr>
              <a:t>OOM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FF0000"/>
              </a:solidFill>
              <a:latin typeface="+mn-ea"/>
              <a:cs typeface="Alibaba PuHuiTi M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cs typeface="Alibaba PuHuiTi M" pitchFamily="18" charset="-122"/>
              </a:rPr>
              <a:t>查询性能差，索引筛选率低</a:t>
            </a:r>
            <a:r>
              <a:rPr lang="zh-CN" altLang="en-US" sz="1600" dirty="0">
                <a:latin typeface="+mn-ea"/>
                <a:cs typeface="Alibaba PuHuiTi M" pitchFamily="18" charset="-122"/>
              </a:rPr>
              <a:t>，筛出时间线太多，大量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cs typeface="Alibaba PuHuiTi M" pitchFamily="18" charset="-122"/>
              </a:rPr>
              <a:t>随机小 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cs typeface="Alibaba PuHuiTi M" pitchFamily="18" charset="-122"/>
              </a:rPr>
              <a:t>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effectLst/>
              <a:latin typeface="+mn-ea"/>
              <a:cs typeface="Alibaba PuHuiTi M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effectLst/>
              <a:latin typeface="+mn-ea"/>
              <a:cs typeface="Alibaba PuHuiTi M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972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959"/>
    </mc:Choice>
    <mc:Fallback xmlns="">
      <p:transition spd="slow" advTm="31695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3505</TotalTime>
  <Words>1067</Words>
  <Application>Microsoft Macintosh PowerPoint</Application>
  <PresentationFormat>宽屏</PresentationFormat>
  <Paragraphs>307</Paragraphs>
  <Slides>38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1" baseType="lpstr">
      <vt:lpstr>思源黑体 CN Bold</vt:lpstr>
      <vt:lpstr>思源黑体 CN Normal</vt:lpstr>
      <vt:lpstr>宋体</vt:lpstr>
      <vt:lpstr>Microsoft YaHei</vt:lpstr>
      <vt:lpstr>Alibaba PuHuiTi B</vt:lpstr>
      <vt:lpstr>Alibaba PuHuiTi H</vt:lpstr>
      <vt:lpstr>Alibaba PuHuiTi M</vt:lpstr>
      <vt:lpstr>MicrosoftYaHei</vt:lpstr>
      <vt:lpstr>Arial</vt:lpstr>
      <vt:lpstr>Calibri</vt:lpstr>
      <vt:lpstr>Poppins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高基数解决方案</vt:lpstr>
      <vt:lpstr>分布式方案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kamille</cp:lastModifiedBy>
  <cp:revision>102</cp:revision>
  <dcterms:created xsi:type="dcterms:W3CDTF">2023-12-11T05:58:31Z</dcterms:created>
  <dcterms:modified xsi:type="dcterms:W3CDTF">2023-12-15T14:46:23Z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>B954E8D16A84005735A027657E6D30FB_43</vt:lpwstr>
  </property>
</Properties>
</file>